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6" r:id="rId2"/>
    <p:sldId id="268" r:id="rId3"/>
    <p:sldId id="272" r:id="rId4"/>
    <p:sldId id="278" r:id="rId5"/>
    <p:sldId id="277" r:id="rId6"/>
    <p:sldId id="276" r:id="rId7"/>
    <p:sldId id="275" r:id="rId8"/>
    <p:sldId id="274" r:id="rId9"/>
    <p:sldId id="273" r:id="rId10"/>
    <p:sldId id="271" r:id="rId11"/>
    <p:sldId id="270" r:id="rId12"/>
    <p:sldId id="282" r:id="rId13"/>
    <p:sldId id="281" r:id="rId14"/>
    <p:sldId id="280" r:id="rId15"/>
    <p:sldId id="279" r:id="rId16"/>
    <p:sldId id="287" r:id="rId17"/>
    <p:sldId id="286" r:id="rId18"/>
    <p:sldId id="285" r:id="rId19"/>
    <p:sldId id="284" r:id="rId20"/>
    <p:sldId id="291" r:id="rId21"/>
    <p:sldId id="290" r:id="rId22"/>
    <p:sldId id="289" r:id="rId23"/>
    <p:sldId id="288" r:id="rId24"/>
    <p:sldId id="28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22D"/>
    <a:srgbClr val="008167"/>
    <a:srgbClr val="D8AB27"/>
    <a:srgbClr val="00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53" autoAdjust="0"/>
    <p:restoredTop sz="94660"/>
  </p:normalViewPr>
  <p:slideViewPr>
    <p:cSldViewPr snapToGrid="0">
      <p:cViewPr varScale="1">
        <p:scale>
          <a:sx n="89" d="100"/>
          <a:sy n="89" d="100"/>
        </p:scale>
        <p:origin x="96" y="528"/>
      </p:cViewPr>
      <p:guideLst/>
    </p:cSldViewPr>
  </p:slideViewPr>
  <p:notesTextViewPr>
    <p:cViewPr>
      <p:scale>
        <a:sx n="1" d="1"/>
        <a:sy n="1" d="1"/>
      </p:scale>
      <p:origin x="0" y="0"/>
    </p:cViewPr>
  </p:notesTextViewPr>
  <p:notesViewPr>
    <p:cSldViewPr snapToGrid="0">
      <p:cViewPr varScale="1">
        <p:scale>
          <a:sx n="62" d="100"/>
          <a:sy n="62" d="100"/>
        </p:scale>
        <p:origin x="322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933213-E289-4C8E-BE27-005C349D98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3AC2EE3-49E4-4900-8443-279E27EEA7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93916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50CB-DBFB-473D-B299-E21E7BA23D0B}"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848B7-A799-47FC-85D4-EDDEBF949BDB}" type="slidenum">
              <a:rPr lang="en-US" smtClean="0"/>
              <a:t>‹#›</a:t>
            </a:fld>
            <a:endParaRPr lang="en-US"/>
          </a:p>
        </p:txBody>
      </p:sp>
    </p:spTree>
    <p:extLst>
      <p:ext uri="{BB962C8B-B14F-4D97-AF65-F5344CB8AC3E}">
        <p14:creationId xmlns:p14="http://schemas.microsoft.com/office/powerpoint/2010/main" val="354059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C251E3-2295-446B-80E5-0CC3AFC27C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1"/>
          <a:stretch/>
        </p:blipFill>
        <p:spPr>
          <a:xfrm>
            <a:off x="0" y="492034"/>
            <a:ext cx="12192000" cy="6378374"/>
          </a:xfrm>
          <a:prstGeom prst="rect">
            <a:avLst/>
          </a:prstGeom>
        </p:spPr>
      </p:pic>
      <p:sp>
        <p:nvSpPr>
          <p:cNvPr id="2" name="Title 1">
            <a:extLst>
              <a:ext uri="{FF2B5EF4-FFF2-40B4-BE49-F238E27FC236}">
                <a16:creationId xmlns:a16="http://schemas.microsoft.com/office/drawing/2014/main" id="{45C9C120-8E77-468E-88F7-D758C052A4A0}"/>
              </a:ext>
            </a:extLst>
          </p:cNvPr>
          <p:cNvSpPr>
            <a:spLocks noGrp="1"/>
          </p:cNvSpPr>
          <p:nvPr>
            <p:ph type="ctrTitle"/>
          </p:nvPr>
        </p:nvSpPr>
        <p:spPr>
          <a:xfrm>
            <a:off x="997201" y="3088640"/>
            <a:ext cx="5383279" cy="2999594"/>
          </a:xfrm>
        </p:spPr>
        <p:txBody>
          <a:bodyPr anchor="ctr">
            <a:normAutofit/>
          </a:bodyPr>
          <a:lstStyle>
            <a:lvl1pPr algn="l">
              <a:defRPr sz="5400" b="0" i="0">
                <a:solidFill>
                  <a:schemeClr val="bg1"/>
                </a:solidFill>
                <a:latin typeface="Manrope"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B79F1C9B-DBE6-47A4-8930-D069998333C2}"/>
              </a:ext>
            </a:extLst>
          </p:cNvPr>
          <p:cNvSpPr>
            <a:spLocks noGrp="1"/>
          </p:cNvSpPr>
          <p:nvPr>
            <p:ph type="subTitle" idx="1" hasCustomPrompt="1"/>
          </p:nvPr>
        </p:nvSpPr>
        <p:spPr>
          <a:xfrm>
            <a:off x="6663789" y="4168783"/>
            <a:ext cx="3506371" cy="1919451"/>
          </a:xfrm>
        </p:spPr>
        <p:txBody>
          <a:bodyPr anchor="ctr">
            <a:normAutofit/>
          </a:bodyPr>
          <a:lstStyle>
            <a:lvl1pPr marL="0" indent="0" algn="l">
              <a:buNone/>
              <a:defRPr sz="2800">
                <a:solidFill>
                  <a:schemeClr val="bg1"/>
                </a:solidFill>
                <a:latin typeface="Manrop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NAMES</a:t>
            </a:r>
          </a:p>
        </p:txBody>
      </p:sp>
      <p:sp>
        <p:nvSpPr>
          <p:cNvPr id="4" name="Date Placeholder 3">
            <a:extLst>
              <a:ext uri="{FF2B5EF4-FFF2-40B4-BE49-F238E27FC236}">
                <a16:creationId xmlns:a16="http://schemas.microsoft.com/office/drawing/2014/main" id="{8847C86B-D699-412C-8B63-D3270AB1C20B}"/>
              </a:ext>
            </a:extLst>
          </p:cNvPr>
          <p:cNvSpPr>
            <a:spLocks noGrp="1"/>
          </p:cNvSpPr>
          <p:nvPr>
            <p:ph type="dt" sz="half" idx="10"/>
          </p:nvPr>
        </p:nvSpPr>
        <p:spPr>
          <a:xfrm>
            <a:off x="190354" y="68619"/>
            <a:ext cx="6473435" cy="443626"/>
          </a:xfrm>
          <a:prstGeom prst="rect">
            <a:avLst/>
          </a:prstGeom>
        </p:spPr>
        <p:txBody>
          <a:bodyPr/>
          <a:lstStyle>
            <a:lvl1pPr algn="l">
              <a:defRPr lang="en-US" sz="1200" b="0" kern="1200" spc="300" smtClean="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20" name="TextBox 19">
            <a:extLst>
              <a:ext uri="{FF2B5EF4-FFF2-40B4-BE49-F238E27FC236}">
                <a16:creationId xmlns:a16="http://schemas.microsoft.com/office/drawing/2014/main" id="{D4A465B3-4E94-4316-BE79-3C8ADCAB85C8}"/>
              </a:ext>
            </a:extLst>
          </p:cNvPr>
          <p:cNvSpPr txBox="1"/>
          <p:nvPr userDrawn="1"/>
        </p:nvSpPr>
        <p:spPr>
          <a:xfrm>
            <a:off x="997201" y="6272009"/>
            <a:ext cx="10816187"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1"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DISCLAIMER: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information and materials contained in this slide deck are for informational and educational purposes only and shall not be construed as legal advice.</a:t>
            </a:r>
            <a:r>
              <a:rPr lang="en-US" sz="1000" b="0" i="0" spc="-3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Consult an experienced attorney for specific questions and answers. Information included is up-to-date as of  date listed.</a:t>
            </a:r>
            <a:r>
              <a:rPr lang="en-US" sz="1000" b="0" i="0" spc="-3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©SmithAmundsen LLC | www.smithamundsen.com</a:t>
            </a:r>
          </a:p>
        </p:txBody>
      </p:sp>
      <p:pic>
        <p:nvPicPr>
          <p:cNvPr id="9" name="Picture 8">
            <a:extLst>
              <a:ext uri="{FF2B5EF4-FFF2-40B4-BE49-F238E27FC236}">
                <a16:creationId xmlns:a16="http://schemas.microsoft.com/office/drawing/2014/main" id="{81DDE3A7-56A5-456B-9B25-5816932D3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8085" y="921146"/>
            <a:ext cx="4256119" cy="1042411"/>
          </a:xfrm>
          <a:prstGeom prst="rect">
            <a:avLst/>
          </a:prstGeom>
        </p:spPr>
      </p:pic>
    </p:spTree>
    <p:extLst>
      <p:ext uri="{BB962C8B-B14F-4D97-AF65-F5344CB8AC3E}">
        <p14:creationId xmlns:p14="http://schemas.microsoft.com/office/powerpoint/2010/main" val="357446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FA1C-760E-4B99-BCE9-95D2A1388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38093A-82E2-4631-9DF0-B78B233A7D6E}"/>
              </a:ext>
            </a:extLst>
          </p:cNvPr>
          <p:cNvSpPr>
            <a:spLocks noGrp="1"/>
          </p:cNvSpPr>
          <p:nvPr>
            <p:ph idx="1"/>
          </p:nvPr>
        </p:nvSpPr>
        <p:spPr>
          <a:xfrm>
            <a:off x="5183188" y="987425"/>
            <a:ext cx="459581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9647D-30A7-4BD2-A7B2-72A31728A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69D038E9-46C3-4A65-A2A9-F933B6DF87FB}"/>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2" name="Date Placeholder 3">
            <a:extLst>
              <a:ext uri="{FF2B5EF4-FFF2-40B4-BE49-F238E27FC236}">
                <a16:creationId xmlns:a16="http://schemas.microsoft.com/office/drawing/2014/main" id="{E9BF475F-A26E-42F2-AE9A-AC1A97AE8606}"/>
              </a:ext>
            </a:extLst>
          </p:cNvPr>
          <p:cNvSpPr>
            <a:spLocks noGrp="1"/>
          </p:cNvSpPr>
          <p:nvPr>
            <p:ph type="dt" sz="half" idx="10"/>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3" name="Footer Placeholder 4">
            <a:extLst>
              <a:ext uri="{FF2B5EF4-FFF2-40B4-BE49-F238E27FC236}">
                <a16:creationId xmlns:a16="http://schemas.microsoft.com/office/drawing/2014/main" id="{B867CDF2-7DF5-4A51-9223-CE7C3BC30520}"/>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95657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9079-DC87-45D3-AE94-1990F67C6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58F9DF-8895-4CD0-83FE-C7F615CD998E}"/>
              </a:ext>
            </a:extLst>
          </p:cNvPr>
          <p:cNvSpPr>
            <a:spLocks noGrp="1"/>
          </p:cNvSpPr>
          <p:nvPr>
            <p:ph type="pic" idx="1"/>
          </p:nvPr>
        </p:nvSpPr>
        <p:spPr>
          <a:xfrm>
            <a:off x="5183188" y="987425"/>
            <a:ext cx="459581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E6FEF-1790-49E7-844B-E7A5B6AB1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A7A89872-C7BA-4C34-82C2-371CCB8950BB}"/>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2" name="Date Placeholder 3">
            <a:extLst>
              <a:ext uri="{FF2B5EF4-FFF2-40B4-BE49-F238E27FC236}">
                <a16:creationId xmlns:a16="http://schemas.microsoft.com/office/drawing/2014/main" id="{346F207C-2417-4EF1-8928-9E163E20F586}"/>
              </a:ext>
            </a:extLst>
          </p:cNvPr>
          <p:cNvSpPr>
            <a:spLocks noGrp="1"/>
          </p:cNvSpPr>
          <p:nvPr>
            <p:ph type="dt" sz="half" idx="10"/>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3" name="Footer Placeholder 4">
            <a:extLst>
              <a:ext uri="{FF2B5EF4-FFF2-40B4-BE49-F238E27FC236}">
                <a16:creationId xmlns:a16="http://schemas.microsoft.com/office/drawing/2014/main" id="{54D30D44-4EEB-48F4-B249-0EF83474FE49}"/>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91540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8A16-F660-4F32-BCA3-71B1B25E55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FDFB35-8FB3-426A-9FDD-D8FB4A1FE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059DCB6-868E-4FCC-8D9B-F03342B9C633}"/>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1" name="Date Placeholder 3">
            <a:extLst>
              <a:ext uri="{FF2B5EF4-FFF2-40B4-BE49-F238E27FC236}">
                <a16:creationId xmlns:a16="http://schemas.microsoft.com/office/drawing/2014/main" id="{08D12A2C-89ED-4FCB-9DDD-BE67FE8CD048}"/>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2" name="Footer Placeholder 4">
            <a:extLst>
              <a:ext uri="{FF2B5EF4-FFF2-40B4-BE49-F238E27FC236}">
                <a16:creationId xmlns:a16="http://schemas.microsoft.com/office/drawing/2014/main" id="{C626A593-F6D2-466F-A114-5F8FF257403A}"/>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66815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08A831-1DD7-4C3F-A6A6-D069AB5819C3}"/>
              </a:ext>
            </a:extLst>
          </p:cNvPr>
          <p:cNvSpPr>
            <a:spLocks noGrp="1"/>
          </p:cNvSpPr>
          <p:nvPr>
            <p:ph type="title" orient="vert"/>
          </p:nvPr>
        </p:nvSpPr>
        <p:spPr>
          <a:xfrm>
            <a:off x="7195764" y="365125"/>
            <a:ext cx="2583240" cy="544893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57330CA-FD92-4BC9-808B-72407CA7A35D}"/>
              </a:ext>
            </a:extLst>
          </p:cNvPr>
          <p:cNvSpPr>
            <a:spLocks noGrp="1"/>
          </p:cNvSpPr>
          <p:nvPr>
            <p:ph type="body" orient="vert" idx="1"/>
          </p:nvPr>
        </p:nvSpPr>
        <p:spPr>
          <a:xfrm>
            <a:off x="838200" y="365125"/>
            <a:ext cx="6244771" cy="544893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E85D49E-3A7F-4CE0-A162-1E27FF89DBE4}"/>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1" name="Date Placeholder 3">
            <a:extLst>
              <a:ext uri="{FF2B5EF4-FFF2-40B4-BE49-F238E27FC236}">
                <a16:creationId xmlns:a16="http://schemas.microsoft.com/office/drawing/2014/main" id="{A1405CA8-3BC9-4327-B071-09D65966B246}"/>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2" name="Footer Placeholder 4">
            <a:extLst>
              <a:ext uri="{FF2B5EF4-FFF2-40B4-BE49-F238E27FC236}">
                <a16:creationId xmlns:a16="http://schemas.microsoft.com/office/drawing/2014/main" id="{44266B1C-00FC-4704-A69C-19EE852BDB15}"/>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34297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B5AE5-9678-41A5-8377-D0AC4649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286" t="14624" r="699" b="6596"/>
          <a:stretch/>
        </p:blipFill>
        <p:spPr>
          <a:xfrm>
            <a:off x="0" y="568150"/>
            <a:ext cx="12192000" cy="6289850"/>
          </a:xfrm>
          <a:prstGeom prst="rect">
            <a:avLst/>
          </a:prstGeom>
        </p:spPr>
      </p:pic>
      <p:sp>
        <p:nvSpPr>
          <p:cNvPr id="37" name="TextBox 36">
            <a:extLst>
              <a:ext uri="{FF2B5EF4-FFF2-40B4-BE49-F238E27FC236}">
                <a16:creationId xmlns:a16="http://schemas.microsoft.com/office/drawing/2014/main" id="{BE0892F6-1FD4-43CD-8CCD-384E217718CB}"/>
              </a:ext>
            </a:extLst>
          </p:cNvPr>
          <p:cNvSpPr txBox="1"/>
          <p:nvPr userDrawn="1"/>
        </p:nvSpPr>
        <p:spPr>
          <a:xfrm>
            <a:off x="155470" y="291151"/>
            <a:ext cx="7194453"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1" i="0" spc="-3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DISCLAIMER: </a:t>
            </a:r>
            <a:r>
              <a:rPr lang="en-US" sz="1000" b="0" i="0" spc="-3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The information and materials contained in this slide deck are for informational and educational purposes only and shall not be construed as legal advice.</a:t>
            </a:r>
            <a:r>
              <a:rPr lang="en-US" sz="1000" b="0" i="0" spc="-30" baseline="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Consult an experienced attorney for specific questions and answers. Information included is up-to-date as of  date listed.</a:t>
            </a:r>
            <a:r>
              <a:rPr lang="en-US" sz="1000" b="0" i="0" spc="-30" baseline="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rgbClr val="CB622D"/>
                </a:solidFill>
                <a:effectLst/>
                <a:latin typeface="Open Sans" panose="020B0606030504020204" pitchFamily="34" charset="0"/>
                <a:ea typeface="Open Sans" panose="020B0606030504020204" pitchFamily="34" charset="0"/>
                <a:cs typeface="Open Sans" panose="020B0606030504020204" pitchFamily="34" charset="0"/>
              </a:rPr>
              <a:t>©SmithAmundsen LLC | www.smithamundsen.com</a:t>
            </a:r>
          </a:p>
        </p:txBody>
      </p:sp>
      <p:pic>
        <p:nvPicPr>
          <p:cNvPr id="4" name="Picture 3">
            <a:extLst>
              <a:ext uri="{FF2B5EF4-FFF2-40B4-BE49-F238E27FC236}">
                <a16:creationId xmlns:a16="http://schemas.microsoft.com/office/drawing/2014/main" id="{C1DA35BF-2459-4BF5-A709-0022CD4AC0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7554" y="82108"/>
            <a:ext cx="3968976" cy="972084"/>
          </a:xfrm>
          <a:prstGeom prst="rect">
            <a:avLst/>
          </a:prstGeom>
        </p:spPr>
      </p:pic>
    </p:spTree>
    <p:extLst>
      <p:ext uri="{BB962C8B-B14F-4D97-AF65-F5344CB8AC3E}">
        <p14:creationId xmlns:p14="http://schemas.microsoft.com/office/powerpoint/2010/main" val="152778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03AFF10-58B2-47E0-B222-0C35BECABF61}"/>
              </a:ext>
            </a:extLst>
          </p:cNvPr>
          <p:cNvSpPr>
            <a:spLocks noGrp="1"/>
          </p:cNvSpPr>
          <p:nvPr>
            <p:ph type="title"/>
          </p:nvPr>
        </p:nvSpPr>
        <p:spPr>
          <a:xfrm>
            <a:off x="368299" y="299692"/>
            <a:ext cx="9410705" cy="894760"/>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2">
            <a:extLst>
              <a:ext uri="{FF2B5EF4-FFF2-40B4-BE49-F238E27FC236}">
                <a16:creationId xmlns:a16="http://schemas.microsoft.com/office/drawing/2014/main" id="{EB3565A4-6042-4616-BF31-C0EAE3C49D04}"/>
              </a:ext>
            </a:extLst>
          </p:cNvPr>
          <p:cNvSpPr>
            <a:spLocks noGrp="1"/>
          </p:cNvSpPr>
          <p:nvPr>
            <p:ph idx="1"/>
          </p:nvPr>
        </p:nvSpPr>
        <p:spPr>
          <a:xfrm>
            <a:off x="368299" y="1356428"/>
            <a:ext cx="9410705" cy="4493308"/>
          </a:xfrm>
          <a:prstGeom prst="rect">
            <a:avLst/>
          </a:prstGeom>
        </p:spPr>
        <p:txBody>
          <a:bodyPr vert="horz" lIns="91440" tIns="45720" rIns="91440" bIns="45720" rtlCol="0">
            <a:normAutofit/>
          </a:bodyPr>
          <a:lstStyle>
            <a:lvl1pPr>
              <a:lnSpc>
                <a:spcPct val="100000"/>
              </a:lnSpc>
              <a:spcBef>
                <a:spcPts val="1200"/>
              </a:spcBef>
              <a:defRPr/>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1" name="Slide Number Placeholder 5">
            <a:extLst>
              <a:ext uri="{FF2B5EF4-FFF2-40B4-BE49-F238E27FC236}">
                <a16:creationId xmlns:a16="http://schemas.microsoft.com/office/drawing/2014/main" id="{42BD1608-8D09-4E90-BD17-EF5A4B58DE04}"/>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4" name="Date Placeholder 3">
            <a:extLst>
              <a:ext uri="{FF2B5EF4-FFF2-40B4-BE49-F238E27FC236}">
                <a16:creationId xmlns:a16="http://schemas.microsoft.com/office/drawing/2014/main" id="{BD8FD777-1F57-4761-93BB-6B7B236CFB92}"/>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7" name="Footer Placeholder 4">
            <a:extLst>
              <a:ext uri="{FF2B5EF4-FFF2-40B4-BE49-F238E27FC236}">
                <a16:creationId xmlns:a16="http://schemas.microsoft.com/office/drawing/2014/main" id="{59B2A572-CE52-40CE-B814-5B49836A0F1A}"/>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90224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FCD4FF-BFFC-4457-A6C3-2221EC04C6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41"/>
          <a:stretch/>
        </p:blipFill>
        <p:spPr>
          <a:xfrm>
            <a:off x="0" y="497731"/>
            <a:ext cx="12192000" cy="6378374"/>
          </a:xfrm>
          <a:prstGeom prst="rect">
            <a:avLst/>
          </a:prstGeom>
        </p:spPr>
      </p:pic>
      <p:sp>
        <p:nvSpPr>
          <p:cNvPr id="17" name="Subtitle 2">
            <a:extLst>
              <a:ext uri="{FF2B5EF4-FFF2-40B4-BE49-F238E27FC236}">
                <a16:creationId xmlns:a16="http://schemas.microsoft.com/office/drawing/2014/main" id="{C7BC612B-6594-42E5-855F-8D17C890F733}"/>
              </a:ext>
            </a:extLst>
          </p:cNvPr>
          <p:cNvSpPr>
            <a:spLocks noGrp="1"/>
          </p:cNvSpPr>
          <p:nvPr>
            <p:ph type="subTitle" idx="1" hasCustomPrompt="1"/>
          </p:nvPr>
        </p:nvSpPr>
        <p:spPr>
          <a:xfrm>
            <a:off x="997201" y="2619382"/>
            <a:ext cx="4778566" cy="612186"/>
          </a:xfrm>
        </p:spPr>
        <p:txBody>
          <a:bodyPr anchor="ctr">
            <a:normAutofit/>
          </a:bodyPr>
          <a:lstStyle>
            <a:lvl1pPr marL="0" indent="0" algn="l">
              <a:buNone/>
              <a:defRPr sz="2800">
                <a:solidFill>
                  <a:schemeClr val="bg1"/>
                </a:solidFill>
                <a:latin typeface="Manrop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 for joining us!</a:t>
            </a:r>
          </a:p>
        </p:txBody>
      </p:sp>
      <p:sp>
        <p:nvSpPr>
          <p:cNvPr id="23" name="TextBox 22">
            <a:extLst>
              <a:ext uri="{FF2B5EF4-FFF2-40B4-BE49-F238E27FC236}">
                <a16:creationId xmlns:a16="http://schemas.microsoft.com/office/drawing/2014/main" id="{03195ADD-08C3-47B6-A02B-244E027E19D6}"/>
              </a:ext>
            </a:extLst>
          </p:cNvPr>
          <p:cNvSpPr txBox="1"/>
          <p:nvPr userDrawn="1"/>
        </p:nvSpPr>
        <p:spPr>
          <a:xfrm>
            <a:off x="997201" y="6272009"/>
            <a:ext cx="10816187"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b="1"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DISCLAIMER: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information and materials contained in this slide deck are for informational and educational purposes only and shall not be construed as legal advice.</a:t>
            </a:r>
            <a:r>
              <a:rPr lang="en-US" sz="1000" b="0" i="0" spc="-3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Consult an experienced attorney for specific questions and answers. Information included is up-to-date as of  date listed.</a:t>
            </a:r>
            <a:r>
              <a:rPr lang="en-US" sz="1000" b="0" i="0" spc="-30"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0" i="0" spc="-3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©SmithAmundsen LLC | www.smithamundsen.com</a:t>
            </a:r>
          </a:p>
        </p:txBody>
      </p:sp>
      <p:sp>
        <p:nvSpPr>
          <p:cNvPr id="14" name="Picture Placeholder 18">
            <a:extLst>
              <a:ext uri="{FF2B5EF4-FFF2-40B4-BE49-F238E27FC236}">
                <a16:creationId xmlns:a16="http://schemas.microsoft.com/office/drawing/2014/main" id="{B4EEC533-7896-4C8D-AE8E-52AECD4D097D}"/>
              </a:ext>
            </a:extLst>
          </p:cNvPr>
          <p:cNvSpPr>
            <a:spLocks noGrp="1"/>
          </p:cNvSpPr>
          <p:nvPr>
            <p:ph type="pic" sz="quarter" idx="15"/>
          </p:nvPr>
        </p:nvSpPr>
        <p:spPr>
          <a:xfrm>
            <a:off x="5476936" y="4120054"/>
            <a:ext cx="1614487" cy="1538288"/>
          </a:xfrm>
        </p:spPr>
      </p:sp>
      <p:sp>
        <p:nvSpPr>
          <p:cNvPr id="16" name="Picture Placeholder 19">
            <a:extLst>
              <a:ext uri="{FF2B5EF4-FFF2-40B4-BE49-F238E27FC236}">
                <a16:creationId xmlns:a16="http://schemas.microsoft.com/office/drawing/2014/main" id="{62358435-D998-48EC-B3F9-0E94153E57BB}"/>
              </a:ext>
            </a:extLst>
          </p:cNvPr>
          <p:cNvSpPr>
            <a:spLocks noGrp="1"/>
          </p:cNvSpPr>
          <p:nvPr>
            <p:ph type="pic" sz="quarter" idx="16"/>
          </p:nvPr>
        </p:nvSpPr>
        <p:spPr>
          <a:xfrm>
            <a:off x="1124522" y="4120054"/>
            <a:ext cx="1614487" cy="1538288"/>
          </a:xfrm>
        </p:spPr>
      </p:sp>
      <p:pic>
        <p:nvPicPr>
          <p:cNvPr id="9" name="Picture 8">
            <a:extLst>
              <a:ext uri="{FF2B5EF4-FFF2-40B4-BE49-F238E27FC236}">
                <a16:creationId xmlns:a16="http://schemas.microsoft.com/office/drawing/2014/main" id="{4C5590C2-860E-4B31-BF0D-14786B8154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8085" y="921146"/>
            <a:ext cx="4256119" cy="1042411"/>
          </a:xfrm>
          <a:prstGeom prst="rect">
            <a:avLst/>
          </a:prstGeom>
        </p:spPr>
      </p:pic>
      <p:sp>
        <p:nvSpPr>
          <p:cNvPr id="10" name="Date Placeholder 3">
            <a:extLst>
              <a:ext uri="{FF2B5EF4-FFF2-40B4-BE49-F238E27FC236}">
                <a16:creationId xmlns:a16="http://schemas.microsoft.com/office/drawing/2014/main" id="{7D59F5FC-0C65-4E36-A390-F974B2781094}"/>
              </a:ext>
            </a:extLst>
          </p:cNvPr>
          <p:cNvSpPr>
            <a:spLocks noGrp="1"/>
          </p:cNvSpPr>
          <p:nvPr>
            <p:ph type="dt" sz="half" idx="10"/>
          </p:nvPr>
        </p:nvSpPr>
        <p:spPr>
          <a:xfrm>
            <a:off x="190354" y="68619"/>
            <a:ext cx="6473435" cy="443626"/>
          </a:xfrm>
          <a:prstGeom prst="rect">
            <a:avLst/>
          </a:prstGeom>
        </p:spPr>
        <p:txBody>
          <a:bodyPr/>
          <a:lstStyle>
            <a:lvl1pPr algn="l">
              <a:defRPr lang="en-US" sz="1200" b="0" kern="1200" spc="300" smtClean="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Tree>
    <p:extLst>
      <p:ext uri="{BB962C8B-B14F-4D97-AF65-F5344CB8AC3E}">
        <p14:creationId xmlns:p14="http://schemas.microsoft.com/office/powerpoint/2010/main" val="417250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4A3E-BA45-4AC0-BA12-E1F952074294}"/>
              </a:ext>
            </a:extLst>
          </p:cNvPr>
          <p:cNvSpPr>
            <a:spLocks noGrp="1"/>
          </p:cNvSpPr>
          <p:nvPr>
            <p:ph type="title"/>
          </p:nvPr>
        </p:nvSpPr>
        <p:spPr>
          <a:xfrm>
            <a:off x="831850" y="1709738"/>
            <a:ext cx="8947154"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8A17E4-80DB-4A49-B7A0-4D76AD3149D5}"/>
              </a:ext>
            </a:extLst>
          </p:cNvPr>
          <p:cNvSpPr>
            <a:spLocks noGrp="1"/>
          </p:cNvSpPr>
          <p:nvPr>
            <p:ph type="body" idx="1"/>
          </p:nvPr>
        </p:nvSpPr>
        <p:spPr>
          <a:xfrm>
            <a:off x="831850" y="4589464"/>
            <a:ext cx="8947154" cy="1085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a:extLst>
              <a:ext uri="{FF2B5EF4-FFF2-40B4-BE49-F238E27FC236}">
                <a16:creationId xmlns:a16="http://schemas.microsoft.com/office/drawing/2014/main" id="{59FD49E1-6A8F-416B-9428-15FF95DBEED2}"/>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5" name="Date Placeholder 3">
            <a:extLst>
              <a:ext uri="{FF2B5EF4-FFF2-40B4-BE49-F238E27FC236}">
                <a16:creationId xmlns:a16="http://schemas.microsoft.com/office/drawing/2014/main" id="{4FD7897F-D4F4-47C9-9A89-F013ACEF48A6}"/>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6" name="Footer Placeholder 4">
            <a:extLst>
              <a:ext uri="{FF2B5EF4-FFF2-40B4-BE49-F238E27FC236}">
                <a16:creationId xmlns:a16="http://schemas.microsoft.com/office/drawing/2014/main" id="{3B5F6907-AA2A-4958-8F68-B308538BAC8A}"/>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57253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27F5-530D-4274-A499-C5AF5EF64CD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30FE0E8-340C-40E7-BA74-6F22ADDB0566}"/>
              </a:ext>
            </a:extLst>
          </p:cNvPr>
          <p:cNvSpPr>
            <a:spLocks noGrp="1"/>
          </p:cNvSpPr>
          <p:nvPr>
            <p:ph sz="half" idx="1"/>
          </p:nvPr>
        </p:nvSpPr>
        <p:spPr>
          <a:xfrm>
            <a:off x="368299" y="1397000"/>
            <a:ext cx="4407717" cy="43408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C54639E7-560A-4D03-A4CB-B30F50110E87}"/>
              </a:ext>
            </a:extLst>
          </p:cNvPr>
          <p:cNvSpPr>
            <a:spLocks noGrp="1"/>
          </p:cNvSpPr>
          <p:nvPr>
            <p:ph sz="half" idx="10"/>
          </p:nvPr>
        </p:nvSpPr>
        <p:spPr>
          <a:xfrm>
            <a:off x="5368471" y="1422400"/>
            <a:ext cx="4407717" cy="43408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69FAFAAF-EC80-4F0A-B3C1-7AE3EBCB9259}"/>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3" name="Date Placeholder 3">
            <a:extLst>
              <a:ext uri="{FF2B5EF4-FFF2-40B4-BE49-F238E27FC236}">
                <a16:creationId xmlns:a16="http://schemas.microsoft.com/office/drawing/2014/main" id="{AACD0199-FCEB-42DF-9F01-A150E8045269}"/>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4" name="Footer Placeholder 4">
            <a:extLst>
              <a:ext uri="{FF2B5EF4-FFF2-40B4-BE49-F238E27FC236}">
                <a16:creationId xmlns:a16="http://schemas.microsoft.com/office/drawing/2014/main" id="{099C2E5C-625F-4927-A5EE-ACFFB304A57F}"/>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35121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904D1C-C3F4-4C37-9925-05A250A5F3C5}"/>
              </a:ext>
            </a:extLst>
          </p:cNvPr>
          <p:cNvSpPr>
            <a:spLocks noGrp="1"/>
          </p:cNvSpPr>
          <p:nvPr>
            <p:ph type="body" idx="1"/>
          </p:nvPr>
        </p:nvSpPr>
        <p:spPr>
          <a:xfrm>
            <a:off x="368298" y="1661033"/>
            <a:ext cx="4407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2E1E6F5-C00D-419B-BBFB-EA26323FA70A}"/>
              </a:ext>
            </a:extLst>
          </p:cNvPr>
          <p:cNvSpPr>
            <a:spLocks noGrp="1"/>
          </p:cNvSpPr>
          <p:nvPr>
            <p:ph sz="half" idx="2"/>
          </p:nvPr>
        </p:nvSpPr>
        <p:spPr>
          <a:xfrm>
            <a:off x="368298" y="2484945"/>
            <a:ext cx="4407717" cy="3286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id="{F8E9BACF-34A2-4BC3-8CED-3F0A28625D28}"/>
              </a:ext>
            </a:extLst>
          </p:cNvPr>
          <p:cNvSpPr>
            <a:spLocks noGrp="1"/>
          </p:cNvSpPr>
          <p:nvPr>
            <p:ph type="body" idx="13"/>
          </p:nvPr>
        </p:nvSpPr>
        <p:spPr>
          <a:xfrm>
            <a:off x="5371287" y="1661033"/>
            <a:ext cx="4407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a:extLst>
              <a:ext uri="{FF2B5EF4-FFF2-40B4-BE49-F238E27FC236}">
                <a16:creationId xmlns:a16="http://schemas.microsoft.com/office/drawing/2014/main" id="{52360AA0-B670-41ED-9A90-0E47110EEF4A}"/>
              </a:ext>
            </a:extLst>
          </p:cNvPr>
          <p:cNvSpPr>
            <a:spLocks noGrp="1"/>
          </p:cNvSpPr>
          <p:nvPr>
            <p:ph sz="half" idx="14"/>
          </p:nvPr>
        </p:nvSpPr>
        <p:spPr>
          <a:xfrm>
            <a:off x="5371287" y="2484945"/>
            <a:ext cx="4407717" cy="3286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98C72465-AE95-404B-AE4F-3CD38E5196DE}"/>
              </a:ext>
            </a:extLst>
          </p:cNvPr>
          <p:cNvSpPr txBox="1">
            <a:spLocks/>
          </p:cNvSpPr>
          <p:nvPr userDrawn="1"/>
        </p:nvSpPr>
        <p:spPr>
          <a:xfrm>
            <a:off x="368299" y="299692"/>
            <a:ext cx="9410705" cy="894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spc="300">
                <a:solidFill>
                  <a:srgbClr val="008167"/>
                </a:solidFill>
                <a:latin typeface="Manrope" pitchFamily="2" charset="0"/>
                <a:ea typeface="+mj-ea"/>
                <a:cs typeface="+mj-cs"/>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7C3FD75F-BDAB-41C7-B7E2-0CA7F25489B4}"/>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8" name="Date Placeholder 3">
            <a:extLst>
              <a:ext uri="{FF2B5EF4-FFF2-40B4-BE49-F238E27FC236}">
                <a16:creationId xmlns:a16="http://schemas.microsoft.com/office/drawing/2014/main" id="{64DB0773-A579-4D0E-B01B-813CAB6816E3}"/>
              </a:ext>
            </a:extLst>
          </p:cNvPr>
          <p:cNvSpPr>
            <a:spLocks noGrp="1"/>
          </p:cNvSpPr>
          <p:nvPr>
            <p:ph type="dt" sz="half" idx="15"/>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9" name="Footer Placeholder 4">
            <a:extLst>
              <a:ext uri="{FF2B5EF4-FFF2-40B4-BE49-F238E27FC236}">
                <a16:creationId xmlns:a16="http://schemas.microsoft.com/office/drawing/2014/main" id="{33FF1B6A-8455-4222-A2A7-68F414CC76EF}"/>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93215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4CA26C4-1E3C-4AC2-8C36-3B8E7BFDA665}"/>
              </a:ext>
            </a:extLst>
          </p:cNvPr>
          <p:cNvSpPr txBox="1">
            <a:spLocks/>
          </p:cNvSpPr>
          <p:nvPr userDrawn="1"/>
        </p:nvSpPr>
        <p:spPr>
          <a:xfrm>
            <a:off x="368299" y="299692"/>
            <a:ext cx="9410705" cy="894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spc="300">
                <a:solidFill>
                  <a:srgbClr val="008167"/>
                </a:solidFill>
                <a:latin typeface="Manrope" pitchFamily="2" charset="0"/>
                <a:ea typeface="+mj-ea"/>
                <a:cs typeface="+mj-cs"/>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D3B78418-9C3F-4686-89CE-37CB632C0C87}"/>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14" name="Date Placeholder 3">
            <a:extLst>
              <a:ext uri="{FF2B5EF4-FFF2-40B4-BE49-F238E27FC236}">
                <a16:creationId xmlns:a16="http://schemas.microsoft.com/office/drawing/2014/main" id="{821787BE-ECDE-471A-B2C2-655DFC4A0443}"/>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5" name="Footer Placeholder 4">
            <a:extLst>
              <a:ext uri="{FF2B5EF4-FFF2-40B4-BE49-F238E27FC236}">
                <a16:creationId xmlns:a16="http://schemas.microsoft.com/office/drawing/2014/main" id="{6BB7C4B9-0DEA-4781-A829-95896D4F310F}"/>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54542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76A3EF8-99BC-403F-A6F2-02452EF0BE21}"/>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sp>
        <p:nvSpPr>
          <p:cNvPr id="9" name="Date Placeholder 3">
            <a:extLst>
              <a:ext uri="{FF2B5EF4-FFF2-40B4-BE49-F238E27FC236}">
                <a16:creationId xmlns:a16="http://schemas.microsoft.com/office/drawing/2014/main" id="{9AB3DD97-4227-4855-A9F8-E2B1475B27F3}"/>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0" name="Footer Placeholder 4">
            <a:extLst>
              <a:ext uri="{FF2B5EF4-FFF2-40B4-BE49-F238E27FC236}">
                <a16:creationId xmlns:a16="http://schemas.microsoft.com/office/drawing/2014/main" id="{C866F9E3-274F-4AB6-A213-07A78A3D8B13}"/>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82727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68E7C8-69B5-4DDB-84B0-6C33D9EBFAC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35"/>
            <a:ext cx="12217857" cy="6858035"/>
          </a:xfrm>
          <a:prstGeom prst="rect">
            <a:avLst/>
          </a:prstGeom>
        </p:spPr>
      </p:pic>
      <p:sp>
        <p:nvSpPr>
          <p:cNvPr id="2" name="Title Placeholder 1">
            <a:extLst>
              <a:ext uri="{FF2B5EF4-FFF2-40B4-BE49-F238E27FC236}">
                <a16:creationId xmlns:a16="http://schemas.microsoft.com/office/drawing/2014/main" id="{2560E173-2BC9-4A75-9E7D-CB6B0A51E13E}"/>
              </a:ext>
            </a:extLst>
          </p:cNvPr>
          <p:cNvSpPr>
            <a:spLocks noGrp="1"/>
          </p:cNvSpPr>
          <p:nvPr>
            <p:ph type="title"/>
          </p:nvPr>
        </p:nvSpPr>
        <p:spPr>
          <a:xfrm>
            <a:off x="368299" y="299692"/>
            <a:ext cx="9410705" cy="89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D7FE67-9230-44E4-9B87-B6B67FD97E55}"/>
              </a:ext>
            </a:extLst>
          </p:cNvPr>
          <p:cNvSpPr>
            <a:spLocks noGrp="1"/>
          </p:cNvSpPr>
          <p:nvPr>
            <p:ph type="body" idx="1"/>
          </p:nvPr>
        </p:nvSpPr>
        <p:spPr>
          <a:xfrm>
            <a:off x="368299" y="1356428"/>
            <a:ext cx="9410705" cy="44933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Slide Number Placeholder 5">
            <a:extLst>
              <a:ext uri="{FF2B5EF4-FFF2-40B4-BE49-F238E27FC236}">
                <a16:creationId xmlns:a16="http://schemas.microsoft.com/office/drawing/2014/main" id="{A78D0799-C801-40DD-878C-EED9C0A009AA}"/>
              </a:ext>
            </a:extLst>
          </p:cNvPr>
          <p:cNvSpPr>
            <a:spLocks noGrp="1"/>
          </p:cNvSpPr>
          <p:nvPr>
            <p:ph type="sldNum" sz="quarter" idx="4"/>
          </p:nvPr>
        </p:nvSpPr>
        <p:spPr>
          <a:xfrm>
            <a:off x="11700872" y="281361"/>
            <a:ext cx="516864" cy="286318"/>
          </a:xfrm>
          <a:prstGeom prst="rect">
            <a:avLst/>
          </a:prstGeom>
        </p:spPr>
        <p:txBody>
          <a:bodyPr vert="horz" lIns="91440" tIns="45720" rIns="91440" bIns="45720" rtlCol="0" anchor="ctr"/>
          <a:lstStyle>
            <a:lvl1pPr algn="ctr">
              <a:defRPr sz="900" b="0">
                <a:solidFill>
                  <a:srgbClr val="003C4B"/>
                </a:solidFill>
                <a:latin typeface="Manrope" pitchFamily="2" charset="0"/>
                <a:ea typeface="Open Sans" panose="020B0606030504020204" pitchFamily="34" charset="0"/>
                <a:cs typeface="Open Sans" panose="020B0606030504020204" pitchFamily="34" charset="0"/>
              </a:defRPr>
            </a:lvl1pPr>
          </a:lstStyle>
          <a:p>
            <a:fld id="{D8BF7789-F67E-4C23-857B-6427B91591C1}" type="slidenum">
              <a:rPr lang="en-US" smtClean="0"/>
              <a:pPr/>
              <a:t>‹#›</a:t>
            </a:fld>
            <a:endParaRPr lang="en-US" dirty="0"/>
          </a:p>
        </p:txBody>
      </p:sp>
      <p:pic>
        <p:nvPicPr>
          <p:cNvPr id="12" name="Picture 11">
            <a:extLst>
              <a:ext uri="{FF2B5EF4-FFF2-40B4-BE49-F238E27FC236}">
                <a16:creationId xmlns:a16="http://schemas.microsoft.com/office/drawing/2014/main" id="{C0F888FB-72C3-46D7-A4C0-60E36270FAE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8299" y="6108533"/>
            <a:ext cx="2676476" cy="655523"/>
          </a:xfrm>
          <a:prstGeom prst="rect">
            <a:avLst/>
          </a:prstGeom>
        </p:spPr>
      </p:pic>
      <p:sp>
        <p:nvSpPr>
          <p:cNvPr id="9" name="Date Placeholder 3">
            <a:extLst>
              <a:ext uri="{FF2B5EF4-FFF2-40B4-BE49-F238E27FC236}">
                <a16:creationId xmlns:a16="http://schemas.microsoft.com/office/drawing/2014/main" id="{EF3ACA69-9D2A-42F0-AA9F-1CD6662495E4}"/>
              </a:ext>
            </a:extLst>
          </p:cNvPr>
          <p:cNvSpPr>
            <a:spLocks noGrp="1"/>
          </p:cNvSpPr>
          <p:nvPr>
            <p:ph type="dt" sz="half" idx="2"/>
          </p:nvPr>
        </p:nvSpPr>
        <p:spPr>
          <a:xfrm>
            <a:off x="4776016" y="6447903"/>
            <a:ext cx="5002988" cy="337335"/>
          </a:xfrm>
          <a:prstGeom prst="rect">
            <a:avLst/>
          </a:prstGeom>
        </p:spPr>
        <p:txBody>
          <a:bodyPr vert="horz" lIns="91440" tIns="45720" rIns="91440" bIns="45720" rtlCol="0" anchor="ctr"/>
          <a:lstStyle>
            <a:lvl1pPr algn="r">
              <a:defRPr sz="1200" b="0" spc="300">
                <a:solidFill>
                  <a:srgbClr val="CB622D"/>
                </a:solidFill>
                <a:latin typeface="Manrope" pitchFamily="2" charset="0"/>
                <a:ea typeface="Open Sans" panose="020B0606030504020204" pitchFamily="34" charset="0"/>
                <a:cs typeface="Open Sans" panose="020B0606030504020204" pitchFamily="34" charset="0"/>
              </a:defRPr>
            </a:lvl1pPr>
          </a:lstStyle>
          <a:p>
            <a:r>
              <a:rPr lang="en-US"/>
              <a:t>Wednesday, September 28, 2022</a:t>
            </a:r>
            <a:endParaRPr lang="en-US" dirty="0"/>
          </a:p>
        </p:txBody>
      </p:sp>
      <p:sp>
        <p:nvSpPr>
          <p:cNvPr id="10" name="Footer Placeholder 4">
            <a:extLst>
              <a:ext uri="{FF2B5EF4-FFF2-40B4-BE49-F238E27FC236}">
                <a16:creationId xmlns:a16="http://schemas.microsoft.com/office/drawing/2014/main" id="{5EE5DB1A-6F84-4C01-82D9-0E851D04BBDC}"/>
              </a:ext>
            </a:extLst>
          </p:cNvPr>
          <p:cNvSpPr>
            <a:spLocks noGrp="1"/>
          </p:cNvSpPr>
          <p:nvPr>
            <p:ph type="ftr" sz="quarter" idx="3"/>
          </p:nvPr>
        </p:nvSpPr>
        <p:spPr>
          <a:xfrm>
            <a:off x="7241424" y="6122658"/>
            <a:ext cx="2537580" cy="400721"/>
          </a:xfrm>
          <a:prstGeom prst="rect">
            <a:avLst/>
          </a:prstGeom>
        </p:spPr>
        <p:txBody>
          <a:bodyPr vert="horz" lIns="91440" tIns="45720" rIns="91440" bIns="45720" rtlCol="0" anchor="ctr"/>
          <a:lstStyle>
            <a:lvl1pPr algn="r">
              <a:defRPr lang="en-US" sz="1200" b="0" kern="1200" spc="300" dirty="0" smtClean="0">
                <a:solidFill>
                  <a:srgbClr val="CB622D"/>
                </a:solidFill>
                <a:latin typeface="Manrope" pitchFamily="2"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67722236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78"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defTabSz="914400" rtl="0" eaLnBrk="1" latinLnBrk="0" hangingPunct="1">
        <a:lnSpc>
          <a:spcPct val="90000"/>
        </a:lnSpc>
        <a:spcBef>
          <a:spcPct val="0"/>
        </a:spcBef>
        <a:buNone/>
        <a:defRPr sz="4800" b="1" kern="1200" spc="300">
          <a:solidFill>
            <a:srgbClr val="008167"/>
          </a:solidFill>
          <a:latin typeface="Manrope"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a:solidFill>
            <a:schemeClr val="tx1"/>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9F829D-FAC1-4AEC-A180-6F644B992BFC}"/>
              </a:ext>
            </a:extLst>
          </p:cNvPr>
          <p:cNvSpPr>
            <a:spLocks noGrp="1"/>
          </p:cNvSpPr>
          <p:nvPr>
            <p:ph type="ctrTitle"/>
          </p:nvPr>
        </p:nvSpPr>
        <p:spPr>
          <a:xfrm>
            <a:off x="997201" y="2642840"/>
            <a:ext cx="5098799" cy="3445394"/>
          </a:xfrm>
        </p:spPr>
        <p:txBody>
          <a:bodyPr>
            <a:noAutofit/>
          </a:bodyPr>
          <a:lstStyle/>
          <a:p>
            <a:r>
              <a:rPr lang="en-US" sz="3600" b="1" dirty="0"/>
              <a:t>Recruiting, Hiring and Retaining Employees:</a:t>
            </a:r>
            <a:br>
              <a:rPr lang="en-US" sz="3600" b="1" dirty="0"/>
            </a:br>
            <a:r>
              <a:rPr lang="en-US" sz="3600" dirty="0"/>
              <a:t>How to Attract Top Candidates while Avoiding Legal Pitfalls</a:t>
            </a:r>
          </a:p>
        </p:txBody>
      </p:sp>
      <p:sp>
        <p:nvSpPr>
          <p:cNvPr id="7" name="Subtitle 6">
            <a:extLst>
              <a:ext uri="{FF2B5EF4-FFF2-40B4-BE49-F238E27FC236}">
                <a16:creationId xmlns:a16="http://schemas.microsoft.com/office/drawing/2014/main" id="{8C5279F1-80D4-449C-A43D-0D22E759BE5A}"/>
              </a:ext>
            </a:extLst>
          </p:cNvPr>
          <p:cNvSpPr>
            <a:spLocks noGrp="1"/>
          </p:cNvSpPr>
          <p:nvPr>
            <p:ph type="subTitle" idx="1"/>
          </p:nvPr>
        </p:nvSpPr>
        <p:spPr>
          <a:xfrm>
            <a:off x="6278136" y="4371278"/>
            <a:ext cx="5519854" cy="1716955"/>
          </a:xfrm>
        </p:spPr>
        <p:txBody>
          <a:bodyPr>
            <a:normAutofit fontScale="92500"/>
          </a:bodyPr>
          <a:lstStyle/>
          <a:p>
            <a:r>
              <a:rPr lang="en-US" sz="2400" b="1" u="sng" dirty="0"/>
              <a:t>Presented By:</a:t>
            </a:r>
          </a:p>
          <a:p>
            <a:r>
              <a:rPr lang="en-US" sz="2400" dirty="0"/>
              <a:t>Julie Proscia, Esq.</a:t>
            </a:r>
          </a:p>
          <a:p>
            <a:r>
              <a:rPr lang="en-US" sz="2400" dirty="0"/>
              <a:t>Management-Side Labor &amp; Employment Law</a:t>
            </a:r>
          </a:p>
          <a:p>
            <a:r>
              <a:rPr lang="en-US" sz="2400" dirty="0"/>
              <a:t>SmithAmundsen LLC</a:t>
            </a:r>
          </a:p>
        </p:txBody>
      </p:sp>
      <p:sp>
        <p:nvSpPr>
          <p:cNvPr id="5" name="Date Placeholder 4">
            <a:extLst>
              <a:ext uri="{FF2B5EF4-FFF2-40B4-BE49-F238E27FC236}">
                <a16:creationId xmlns:a16="http://schemas.microsoft.com/office/drawing/2014/main" id="{6E0DC901-D1DA-4159-8936-0E7DD6321A48}"/>
              </a:ext>
            </a:extLst>
          </p:cNvPr>
          <p:cNvSpPr>
            <a:spLocks noGrp="1"/>
          </p:cNvSpPr>
          <p:nvPr>
            <p:ph type="dt" sz="half" idx="10"/>
          </p:nvPr>
        </p:nvSpPr>
        <p:spPr/>
        <p:txBody>
          <a:bodyPr/>
          <a:lstStyle/>
          <a:p>
            <a:r>
              <a:rPr lang="en-US"/>
              <a:t>Wednesday, September 28, 2022</a:t>
            </a:r>
            <a:endParaRPr lang="en-US" dirty="0"/>
          </a:p>
        </p:txBody>
      </p:sp>
    </p:spTree>
    <p:extLst>
      <p:ext uri="{BB962C8B-B14F-4D97-AF65-F5344CB8AC3E}">
        <p14:creationId xmlns:p14="http://schemas.microsoft.com/office/powerpoint/2010/main" val="29963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25AB-9BC6-4AB1-94CE-600B5D95A2E9}"/>
              </a:ext>
            </a:extLst>
          </p:cNvPr>
          <p:cNvSpPr>
            <a:spLocks noGrp="1"/>
          </p:cNvSpPr>
          <p:nvPr>
            <p:ph type="title"/>
          </p:nvPr>
        </p:nvSpPr>
        <p:spPr/>
        <p:txBody>
          <a:bodyPr>
            <a:noAutofit/>
          </a:bodyPr>
          <a:lstStyle/>
          <a:p>
            <a:r>
              <a:rPr lang="en-US" sz="4000" dirty="0"/>
              <a:t>Signing, Retention, Referral &amp; Perfect Attendance Bonuses (cont’d)</a:t>
            </a:r>
          </a:p>
        </p:txBody>
      </p:sp>
      <p:sp>
        <p:nvSpPr>
          <p:cNvPr id="3" name="Content Placeholder 2">
            <a:extLst>
              <a:ext uri="{FF2B5EF4-FFF2-40B4-BE49-F238E27FC236}">
                <a16:creationId xmlns:a16="http://schemas.microsoft.com/office/drawing/2014/main" id="{DAE8263F-850F-4269-A678-AD2D415CE8BC}"/>
              </a:ext>
            </a:extLst>
          </p:cNvPr>
          <p:cNvSpPr>
            <a:spLocks noGrp="1"/>
          </p:cNvSpPr>
          <p:nvPr>
            <p:ph idx="1"/>
          </p:nvPr>
        </p:nvSpPr>
        <p:spPr/>
        <p:txBody>
          <a:bodyPr>
            <a:normAutofit fontScale="85000" lnSpcReduction="10000"/>
          </a:bodyPr>
          <a:lstStyle/>
          <a:p>
            <a:r>
              <a:rPr lang="en-US" dirty="0"/>
              <a:t>Additionally, a condition on the payout tied to employment at the time of payment or tied to a certain length of service can also require a pro-rata sum to be paid out in certain jurisdictions </a:t>
            </a:r>
          </a:p>
          <a:p>
            <a:pPr lvl="1"/>
            <a:r>
              <a:rPr lang="en-US" dirty="0"/>
              <a:t>(i.e., IL, CA) --- regardless of what language is used in any offer letter, contract, policy, plan, memo or communication from the employer --- because the payment is deemed earned (in part).   </a:t>
            </a:r>
          </a:p>
          <a:p>
            <a:pPr lvl="1"/>
            <a:r>
              <a:rPr lang="en-US" dirty="0"/>
              <a:t>***However, some jurisdictions (such as WI) will permit forfeiture if the employee voluntarily resigns or is terminated for “good cause” or “gross misconduct.”</a:t>
            </a:r>
          </a:p>
          <a:p>
            <a:pPr marL="0" indent="0">
              <a:buNone/>
            </a:pPr>
            <a:endParaRPr lang="en-US" dirty="0"/>
          </a:p>
          <a:p>
            <a:r>
              <a:rPr lang="en-US" dirty="0"/>
              <a:t>Remember… a “</a:t>
            </a:r>
            <a:r>
              <a:rPr lang="en-US" dirty="0" err="1"/>
              <a:t>clawback</a:t>
            </a:r>
            <a:r>
              <a:rPr lang="en-US" dirty="0"/>
              <a:t>” provision does not change the analysis here.  </a:t>
            </a:r>
            <a:r>
              <a:rPr lang="en-US" dirty="0" err="1"/>
              <a:t>Clawback</a:t>
            </a:r>
            <a:r>
              <a:rPr lang="en-US" dirty="0"/>
              <a:t> and forfeiture are basically the same for wage/hour purposes. (varies based on state law) </a:t>
            </a:r>
          </a:p>
          <a:p>
            <a:endParaRPr lang="en-US" dirty="0"/>
          </a:p>
        </p:txBody>
      </p:sp>
      <p:sp>
        <p:nvSpPr>
          <p:cNvPr id="4" name="Slide Number Placeholder 3">
            <a:extLst>
              <a:ext uri="{FF2B5EF4-FFF2-40B4-BE49-F238E27FC236}">
                <a16:creationId xmlns:a16="http://schemas.microsoft.com/office/drawing/2014/main" id="{3C8EB6AC-BA91-4D21-BBD5-F51428862697}"/>
              </a:ext>
            </a:extLst>
          </p:cNvPr>
          <p:cNvSpPr>
            <a:spLocks noGrp="1"/>
          </p:cNvSpPr>
          <p:nvPr>
            <p:ph type="sldNum" sz="quarter" idx="4"/>
          </p:nvPr>
        </p:nvSpPr>
        <p:spPr/>
        <p:txBody>
          <a:bodyPr/>
          <a:lstStyle/>
          <a:p>
            <a:fld id="{D8BF7789-F67E-4C23-857B-6427B91591C1}" type="slidenum">
              <a:rPr lang="en-US" smtClean="0"/>
              <a:pPr/>
              <a:t>10</a:t>
            </a:fld>
            <a:endParaRPr lang="en-US" dirty="0"/>
          </a:p>
        </p:txBody>
      </p:sp>
      <p:sp>
        <p:nvSpPr>
          <p:cNvPr id="5" name="Date Placeholder 4">
            <a:extLst>
              <a:ext uri="{FF2B5EF4-FFF2-40B4-BE49-F238E27FC236}">
                <a16:creationId xmlns:a16="http://schemas.microsoft.com/office/drawing/2014/main" id="{AF3E1DBB-BE41-45F7-9BEF-BE79D40F790C}"/>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138772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C1B7-E635-4679-BD9D-D45FAC39ABC9}"/>
              </a:ext>
            </a:extLst>
          </p:cNvPr>
          <p:cNvSpPr>
            <a:spLocks noGrp="1"/>
          </p:cNvSpPr>
          <p:nvPr>
            <p:ph type="title"/>
          </p:nvPr>
        </p:nvSpPr>
        <p:spPr/>
        <p:txBody>
          <a:bodyPr/>
          <a:lstStyle/>
          <a:p>
            <a:r>
              <a:rPr lang="en-US" dirty="0"/>
              <a:t>Quick Note on Referral Bonuses</a:t>
            </a:r>
          </a:p>
        </p:txBody>
      </p:sp>
      <p:sp>
        <p:nvSpPr>
          <p:cNvPr id="3" name="Content Placeholder 2">
            <a:extLst>
              <a:ext uri="{FF2B5EF4-FFF2-40B4-BE49-F238E27FC236}">
                <a16:creationId xmlns:a16="http://schemas.microsoft.com/office/drawing/2014/main" id="{DBBC2F5C-470A-4842-A40C-6C79136FA846}"/>
              </a:ext>
            </a:extLst>
          </p:cNvPr>
          <p:cNvSpPr>
            <a:spLocks noGrp="1"/>
          </p:cNvSpPr>
          <p:nvPr>
            <p:ph idx="1"/>
          </p:nvPr>
        </p:nvSpPr>
        <p:spPr/>
        <p:txBody>
          <a:bodyPr>
            <a:normAutofit fontScale="92500"/>
          </a:bodyPr>
          <a:lstStyle/>
          <a:p>
            <a:r>
              <a:rPr lang="en-US" dirty="0"/>
              <a:t>May be deemed a “gift” and need not have to be included in the “regular rate of pay” calculation for OT purposes when it is:</a:t>
            </a:r>
          </a:p>
          <a:p>
            <a:pPr lvl="1"/>
            <a:r>
              <a:rPr lang="en-US" dirty="0"/>
              <a:t>Voluntary (and recruiting is not part of employee’s regular job duties);</a:t>
            </a:r>
          </a:p>
          <a:p>
            <a:pPr lvl="1"/>
            <a:r>
              <a:rPr lang="en-US" dirty="0"/>
              <a:t>Involves minimal time and activity;</a:t>
            </a:r>
          </a:p>
          <a:p>
            <a:pPr lvl="1"/>
            <a:r>
              <a:rPr lang="en-US" dirty="0"/>
              <a:t>Recruiting activity is typically done after-hours or in social settings.</a:t>
            </a:r>
          </a:p>
          <a:p>
            <a:endParaRPr lang="en-US" dirty="0"/>
          </a:p>
          <a:p>
            <a:pPr marL="0" indent="0">
              <a:buNone/>
            </a:pPr>
            <a:r>
              <a:rPr lang="en-US" dirty="0"/>
              <a:t>***But, if the bonus is tied to “longevity” requiring the referral or referring employee to be employed in the future, then that would trigger OT/regular rate of pay issues.  </a:t>
            </a:r>
          </a:p>
          <a:p>
            <a:endParaRPr lang="en-US" dirty="0"/>
          </a:p>
        </p:txBody>
      </p:sp>
      <p:sp>
        <p:nvSpPr>
          <p:cNvPr id="4" name="Slide Number Placeholder 3">
            <a:extLst>
              <a:ext uri="{FF2B5EF4-FFF2-40B4-BE49-F238E27FC236}">
                <a16:creationId xmlns:a16="http://schemas.microsoft.com/office/drawing/2014/main" id="{6063E0E1-194E-4B79-8090-6B9CD6467ACD}"/>
              </a:ext>
            </a:extLst>
          </p:cNvPr>
          <p:cNvSpPr>
            <a:spLocks noGrp="1"/>
          </p:cNvSpPr>
          <p:nvPr>
            <p:ph type="sldNum" sz="quarter" idx="4"/>
          </p:nvPr>
        </p:nvSpPr>
        <p:spPr/>
        <p:txBody>
          <a:bodyPr/>
          <a:lstStyle/>
          <a:p>
            <a:fld id="{D8BF7789-F67E-4C23-857B-6427B91591C1}" type="slidenum">
              <a:rPr lang="en-US" smtClean="0"/>
              <a:pPr/>
              <a:t>11</a:t>
            </a:fld>
            <a:endParaRPr lang="en-US" dirty="0"/>
          </a:p>
        </p:txBody>
      </p:sp>
      <p:sp>
        <p:nvSpPr>
          <p:cNvPr id="5" name="Date Placeholder 4">
            <a:extLst>
              <a:ext uri="{FF2B5EF4-FFF2-40B4-BE49-F238E27FC236}">
                <a16:creationId xmlns:a16="http://schemas.microsoft.com/office/drawing/2014/main" id="{E7E92BFB-4EC1-4324-BF5C-AB44FF7C7BB2}"/>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91597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B68E-A1AA-446B-9062-9E5FF11B8CCF}"/>
              </a:ext>
            </a:extLst>
          </p:cNvPr>
          <p:cNvSpPr>
            <a:spLocks noGrp="1"/>
          </p:cNvSpPr>
          <p:nvPr>
            <p:ph type="title"/>
          </p:nvPr>
        </p:nvSpPr>
        <p:spPr/>
        <p:txBody>
          <a:bodyPr/>
          <a:lstStyle/>
          <a:p>
            <a:r>
              <a:rPr lang="en-US" dirty="0"/>
              <a:t>Forgivable Loan</a:t>
            </a:r>
          </a:p>
        </p:txBody>
      </p:sp>
      <p:sp>
        <p:nvSpPr>
          <p:cNvPr id="3" name="Content Placeholder 2">
            <a:extLst>
              <a:ext uri="{FF2B5EF4-FFF2-40B4-BE49-F238E27FC236}">
                <a16:creationId xmlns:a16="http://schemas.microsoft.com/office/drawing/2014/main" id="{E36A5B2F-2C19-46CE-9F94-ED88E82651B6}"/>
              </a:ext>
            </a:extLst>
          </p:cNvPr>
          <p:cNvSpPr>
            <a:spLocks noGrp="1"/>
          </p:cNvSpPr>
          <p:nvPr>
            <p:ph idx="1"/>
          </p:nvPr>
        </p:nvSpPr>
        <p:spPr/>
        <p:txBody>
          <a:bodyPr>
            <a:normAutofit fontScale="92500" lnSpcReduction="10000"/>
          </a:bodyPr>
          <a:lstStyle/>
          <a:p>
            <a:r>
              <a:rPr lang="en-US" dirty="0"/>
              <a:t>Can be used as alternative for signing bonus.</a:t>
            </a:r>
          </a:p>
          <a:p>
            <a:r>
              <a:rPr lang="en-US" dirty="0"/>
              <a:t>“Signing bonus” is taxed as compensation in the year paid.</a:t>
            </a:r>
          </a:p>
          <a:p>
            <a:r>
              <a:rPr lang="en-US" dirty="0"/>
              <a:t>“Forgivable Loan” is tax favorable to employee.</a:t>
            </a:r>
          </a:p>
          <a:p>
            <a:pPr lvl="1"/>
            <a:r>
              <a:rPr lang="en-US" dirty="0"/>
              <a:t>Principal amount is advanced as loan and is not taxable compensation.</a:t>
            </a:r>
          </a:p>
          <a:p>
            <a:pPr lvl="1"/>
            <a:r>
              <a:rPr lang="en-US" dirty="0"/>
              <a:t>Taxation occurs over time as loan is forgiven.</a:t>
            </a:r>
          </a:p>
          <a:p>
            <a:pPr lvl="1"/>
            <a:r>
              <a:rPr lang="en-US" dirty="0"/>
              <a:t>Words matter to IRS, must be “bona fide” loan.</a:t>
            </a:r>
          </a:p>
          <a:p>
            <a:pPr lvl="1"/>
            <a:r>
              <a:rPr lang="en-US" dirty="0"/>
              <a:t>Term of employment should at least match repayment term.</a:t>
            </a:r>
          </a:p>
          <a:p>
            <a:pPr lvl="1"/>
            <a:r>
              <a:rPr lang="en-US" dirty="0"/>
              <a:t>Interest should be assessed, and repayment must be required if terms not met for forgiveness.</a:t>
            </a:r>
          </a:p>
          <a:p>
            <a:pPr lvl="1"/>
            <a:r>
              <a:rPr lang="en-US" dirty="0"/>
              <a:t>Consider collection efforts when planning.</a:t>
            </a:r>
          </a:p>
          <a:p>
            <a:endParaRPr lang="en-US" dirty="0"/>
          </a:p>
        </p:txBody>
      </p:sp>
      <p:sp>
        <p:nvSpPr>
          <p:cNvPr id="4" name="Slide Number Placeholder 3">
            <a:extLst>
              <a:ext uri="{FF2B5EF4-FFF2-40B4-BE49-F238E27FC236}">
                <a16:creationId xmlns:a16="http://schemas.microsoft.com/office/drawing/2014/main" id="{9507F56F-B5B9-433D-8D45-94FBDD56F8F9}"/>
              </a:ext>
            </a:extLst>
          </p:cNvPr>
          <p:cNvSpPr>
            <a:spLocks noGrp="1"/>
          </p:cNvSpPr>
          <p:nvPr>
            <p:ph type="sldNum" sz="quarter" idx="4"/>
          </p:nvPr>
        </p:nvSpPr>
        <p:spPr/>
        <p:txBody>
          <a:bodyPr/>
          <a:lstStyle/>
          <a:p>
            <a:fld id="{D8BF7789-F67E-4C23-857B-6427B91591C1}" type="slidenum">
              <a:rPr lang="en-US" smtClean="0"/>
              <a:pPr/>
              <a:t>12</a:t>
            </a:fld>
            <a:endParaRPr lang="en-US" dirty="0"/>
          </a:p>
        </p:txBody>
      </p:sp>
      <p:sp>
        <p:nvSpPr>
          <p:cNvPr id="5" name="Date Placeholder 4">
            <a:extLst>
              <a:ext uri="{FF2B5EF4-FFF2-40B4-BE49-F238E27FC236}">
                <a16:creationId xmlns:a16="http://schemas.microsoft.com/office/drawing/2014/main" id="{3B19D08A-F507-4FAB-8E75-7C735ADEA72D}"/>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18219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166D-5239-4690-AB81-2D43D3EEF2AA}"/>
              </a:ext>
            </a:extLst>
          </p:cNvPr>
          <p:cNvSpPr>
            <a:spLocks noGrp="1"/>
          </p:cNvSpPr>
          <p:nvPr>
            <p:ph type="title"/>
          </p:nvPr>
        </p:nvSpPr>
        <p:spPr/>
        <p:txBody>
          <a:bodyPr>
            <a:normAutofit fontScale="90000"/>
          </a:bodyPr>
          <a:lstStyle/>
          <a:p>
            <a:r>
              <a:rPr lang="en-US" dirty="0"/>
              <a:t>Let’s Talk About Gifts &amp; Prize Drawings</a:t>
            </a:r>
          </a:p>
        </p:txBody>
      </p:sp>
      <p:sp>
        <p:nvSpPr>
          <p:cNvPr id="3" name="Content Placeholder 2">
            <a:extLst>
              <a:ext uri="{FF2B5EF4-FFF2-40B4-BE49-F238E27FC236}">
                <a16:creationId xmlns:a16="http://schemas.microsoft.com/office/drawing/2014/main" id="{FAB2F0F7-E2FF-4A4F-BE6C-111F7AF37CD0}"/>
              </a:ext>
            </a:extLst>
          </p:cNvPr>
          <p:cNvSpPr>
            <a:spLocks noGrp="1"/>
          </p:cNvSpPr>
          <p:nvPr>
            <p:ph idx="1"/>
          </p:nvPr>
        </p:nvSpPr>
        <p:spPr/>
        <p:txBody>
          <a:bodyPr/>
          <a:lstStyle/>
          <a:p>
            <a:r>
              <a:rPr lang="en-US" sz="2800" dirty="0"/>
              <a:t>Prize drawings akin to a LOTTERY of sorts will trigger “gambling” laws </a:t>
            </a:r>
            <a:r>
              <a:rPr lang="en-US" sz="2800" i="1" u="sng" dirty="0"/>
              <a:t>unique to the state at issue</a:t>
            </a:r>
            <a:r>
              <a:rPr lang="en-US" sz="2800" dirty="0"/>
              <a:t>.</a:t>
            </a:r>
          </a:p>
          <a:p>
            <a:r>
              <a:rPr lang="en-US" sz="2800" dirty="0"/>
              <a:t>A pure GIFT --- where the employer is acting through 100% discretion (no strings attached) is relatively simple and easy.  </a:t>
            </a:r>
            <a:r>
              <a:rPr lang="en-US" sz="2800" dirty="0">
                <a:solidFill>
                  <a:srgbClr val="FF0000"/>
                </a:solidFill>
              </a:rPr>
              <a:t>***But are you triggering issues involving “disparate treatment” or “disparate impact”??? Income tax???</a:t>
            </a:r>
          </a:p>
          <a:p>
            <a:endParaRPr lang="en-US" dirty="0"/>
          </a:p>
        </p:txBody>
      </p:sp>
      <p:sp>
        <p:nvSpPr>
          <p:cNvPr id="4" name="Slide Number Placeholder 3">
            <a:extLst>
              <a:ext uri="{FF2B5EF4-FFF2-40B4-BE49-F238E27FC236}">
                <a16:creationId xmlns:a16="http://schemas.microsoft.com/office/drawing/2014/main" id="{2C553356-9E6B-4D9E-9100-D6EB00A34D4A}"/>
              </a:ext>
            </a:extLst>
          </p:cNvPr>
          <p:cNvSpPr>
            <a:spLocks noGrp="1"/>
          </p:cNvSpPr>
          <p:nvPr>
            <p:ph type="sldNum" sz="quarter" idx="4"/>
          </p:nvPr>
        </p:nvSpPr>
        <p:spPr/>
        <p:txBody>
          <a:bodyPr/>
          <a:lstStyle/>
          <a:p>
            <a:fld id="{D8BF7789-F67E-4C23-857B-6427B91591C1}" type="slidenum">
              <a:rPr lang="en-US" smtClean="0"/>
              <a:pPr/>
              <a:t>13</a:t>
            </a:fld>
            <a:endParaRPr lang="en-US" dirty="0"/>
          </a:p>
        </p:txBody>
      </p:sp>
      <p:sp>
        <p:nvSpPr>
          <p:cNvPr id="5" name="Date Placeholder 4">
            <a:extLst>
              <a:ext uri="{FF2B5EF4-FFF2-40B4-BE49-F238E27FC236}">
                <a16:creationId xmlns:a16="http://schemas.microsoft.com/office/drawing/2014/main" id="{47BD091F-0105-4A67-9BA9-88790ADC05C4}"/>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337606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F4C6-5AFD-47DE-A46B-614E7BBA9F15}"/>
              </a:ext>
            </a:extLst>
          </p:cNvPr>
          <p:cNvSpPr>
            <a:spLocks noGrp="1"/>
          </p:cNvSpPr>
          <p:nvPr>
            <p:ph type="title"/>
          </p:nvPr>
        </p:nvSpPr>
        <p:spPr/>
        <p:txBody>
          <a:bodyPr>
            <a:normAutofit fontScale="90000"/>
          </a:bodyPr>
          <a:lstStyle/>
          <a:p>
            <a:r>
              <a:rPr lang="en-US" dirty="0"/>
              <a:t>SAMPLE</a:t>
            </a:r>
            <a:br>
              <a:rPr lang="en-US" dirty="0"/>
            </a:br>
            <a:r>
              <a:rPr lang="en-US" dirty="0"/>
              <a:t>HR Policy re: Employee Incentives</a:t>
            </a:r>
          </a:p>
        </p:txBody>
      </p:sp>
      <p:sp>
        <p:nvSpPr>
          <p:cNvPr id="3" name="Content Placeholder 2">
            <a:extLst>
              <a:ext uri="{FF2B5EF4-FFF2-40B4-BE49-F238E27FC236}">
                <a16:creationId xmlns:a16="http://schemas.microsoft.com/office/drawing/2014/main" id="{B06E95F8-2C82-48A6-B8E4-7CA3142BAE91}"/>
              </a:ext>
            </a:extLst>
          </p:cNvPr>
          <p:cNvSpPr>
            <a:spLocks noGrp="1"/>
          </p:cNvSpPr>
          <p:nvPr>
            <p:ph idx="1"/>
          </p:nvPr>
        </p:nvSpPr>
        <p:spPr>
          <a:xfrm>
            <a:off x="368299" y="1356427"/>
            <a:ext cx="9916012" cy="4721643"/>
          </a:xfrm>
        </p:spPr>
        <p:txBody>
          <a:bodyPr>
            <a:normAutofit fontScale="55000" lnSpcReduction="20000"/>
          </a:bodyPr>
          <a:lstStyle/>
          <a:p>
            <a:pPr marL="0" lvl="0" indent="0">
              <a:lnSpc>
                <a:spcPct val="120000"/>
              </a:lnSpc>
              <a:buNone/>
            </a:pPr>
            <a:r>
              <a:rPr lang="en-US" b="1" dirty="0"/>
              <a:t>RETENTION BONUS</a:t>
            </a:r>
            <a:endParaRPr lang="en-US" dirty="0"/>
          </a:p>
          <a:p>
            <a:pPr marL="0" indent="0">
              <a:lnSpc>
                <a:spcPct val="120000"/>
              </a:lnSpc>
              <a:buNone/>
            </a:pPr>
            <a:r>
              <a:rPr lang="en-US" dirty="0"/>
              <a:t>All </a:t>
            </a:r>
            <a:r>
              <a:rPr lang="en-US" i="1" dirty="0"/>
              <a:t>Eligible Employees</a:t>
            </a:r>
            <a:r>
              <a:rPr lang="en-US" dirty="0"/>
              <a:t> who </a:t>
            </a:r>
            <a:r>
              <a:rPr lang="en-US" u="sng" dirty="0"/>
              <a:t>remain continuously employed with the Company through December 31, 2021</a:t>
            </a:r>
            <a:r>
              <a:rPr lang="en-US" dirty="0"/>
              <a:t> (regardless of hire date) will be eligible to receive a Retention Bonus of 10% of the total, actual compensation earned by that Eligible Employee (including all regular wages and overtime wages) between August 10, 2021, and December 31, 2021.  </a:t>
            </a:r>
            <a:r>
              <a:rPr lang="en-US" i="1" u="sng" dirty="0"/>
              <a:t>For example</a:t>
            </a:r>
            <a:r>
              <a:rPr lang="en-US" dirty="0"/>
              <a:t>, if an Eligible Employee earns $10,000 total compensation between August 10, 2021, and December 31, 2021, that employee would receive a Retention Bonus of $1,000, subject to applicable taxes and withholdings.</a:t>
            </a:r>
          </a:p>
          <a:p>
            <a:pPr marL="0" indent="0">
              <a:lnSpc>
                <a:spcPct val="120000"/>
              </a:lnSpc>
              <a:buNone/>
            </a:pPr>
            <a:r>
              <a:rPr lang="en-US" i="1" dirty="0"/>
              <a:t>Eligibility upon Early Termination of Employment</a:t>
            </a:r>
            <a:r>
              <a:rPr lang="en-US" dirty="0"/>
              <a:t>: For purposes of the Retention Bonus, typically the Eligible Employee must remain continuously employed through December 31, 2021, to be eligible for the retention bonus or any portion thereof.  ONLY in the following scenarios will an Eligible Employee who does not remain continuously employed through December 31 , 2021 be eligible for the retention bonus, on a pro rata basis:</a:t>
            </a:r>
          </a:p>
          <a:p>
            <a:pPr lvl="1">
              <a:lnSpc>
                <a:spcPct val="120000"/>
              </a:lnSpc>
            </a:pPr>
            <a:r>
              <a:rPr lang="en-US" dirty="0"/>
              <a:t>If the Eligible Employee’s employment is terminated by the mutual consent of the employee and the Company; or</a:t>
            </a:r>
          </a:p>
          <a:p>
            <a:pPr lvl="1">
              <a:lnSpc>
                <a:spcPct val="120000"/>
              </a:lnSpc>
            </a:pPr>
            <a:r>
              <a:rPr lang="en-US" dirty="0"/>
              <a:t>If the Eligible Employee’s employment is terminated by the Company without “cause.” For purposes of this policy, “cause” means termination for dishonesty, insubordination, breach of any Company policy or work rule involving safety or harassment, or for any reason that would be deemed “misconduct” under applicable state unemployment insurance law.</a:t>
            </a:r>
          </a:p>
          <a:p>
            <a:pPr marL="0" indent="0">
              <a:lnSpc>
                <a:spcPct val="120000"/>
              </a:lnSpc>
              <a:buNone/>
            </a:pPr>
            <a:r>
              <a:rPr lang="en-US" i="1" dirty="0"/>
              <a:t>Payroll Considerations</a:t>
            </a:r>
            <a:r>
              <a:rPr lang="en-US" dirty="0"/>
              <a:t>: If earned by an Eligible Employee, the retention bonus amount will not require the calculation (or recalculation) of the regular rate for any workweek because it is paid out as a percentage based on all compensation earned by the employee.</a:t>
            </a:r>
          </a:p>
          <a:p>
            <a:endParaRPr lang="en-US" dirty="0"/>
          </a:p>
        </p:txBody>
      </p:sp>
      <p:sp>
        <p:nvSpPr>
          <p:cNvPr id="4" name="Slide Number Placeholder 3">
            <a:extLst>
              <a:ext uri="{FF2B5EF4-FFF2-40B4-BE49-F238E27FC236}">
                <a16:creationId xmlns:a16="http://schemas.microsoft.com/office/drawing/2014/main" id="{BAD5233C-FDD3-4DA9-91A7-91ED19B5D525}"/>
              </a:ext>
            </a:extLst>
          </p:cNvPr>
          <p:cNvSpPr>
            <a:spLocks noGrp="1"/>
          </p:cNvSpPr>
          <p:nvPr>
            <p:ph type="sldNum" sz="quarter" idx="4"/>
          </p:nvPr>
        </p:nvSpPr>
        <p:spPr/>
        <p:txBody>
          <a:bodyPr/>
          <a:lstStyle/>
          <a:p>
            <a:fld id="{D8BF7789-F67E-4C23-857B-6427B91591C1}" type="slidenum">
              <a:rPr lang="en-US" smtClean="0"/>
              <a:pPr/>
              <a:t>14</a:t>
            </a:fld>
            <a:endParaRPr lang="en-US" dirty="0"/>
          </a:p>
        </p:txBody>
      </p:sp>
      <p:sp>
        <p:nvSpPr>
          <p:cNvPr id="5" name="Date Placeholder 4">
            <a:extLst>
              <a:ext uri="{FF2B5EF4-FFF2-40B4-BE49-F238E27FC236}">
                <a16:creationId xmlns:a16="http://schemas.microsoft.com/office/drawing/2014/main" id="{B86FC5BE-28E6-4E89-BBD1-45458FFF3731}"/>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46189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1841-E242-468D-BAAC-94D170239CE3}"/>
              </a:ext>
            </a:extLst>
          </p:cNvPr>
          <p:cNvSpPr>
            <a:spLocks noGrp="1"/>
          </p:cNvSpPr>
          <p:nvPr>
            <p:ph type="title"/>
          </p:nvPr>
        </p:nvSpPr>
        <p:spPr/>
        <p:txBody>
          <a:bodyPr/>
          <a:lstStyle/>
          <a:p>
            <a:r>
              <a:rPr lang="en-US" dirty="0"/>
              <a:t>Flexible Schedules</a:t>
            </a:r>
          </a:p>
        </p:txBody>
      </p:sp>
      <p:sp>
        <p:nvSpPr>
          <p:cNvPr id="3" name="Content Placeholder 2">
            <a:extLst>
              <a:ext uri="{FF2B5EF4-FFF2-40B4-BE49-F238E27FC236}">
                <a16:creationId xmlns:a16="http://schemas.microsoft.com/office/drawing/2014/main" id="{984D16D9-8F1E-4B9A-A3E9-503D7F0116B6}"/>
              </a:ext>
            </a:extLst>
          </p:cNvPr>
          <p:cNvSpPr>
            <a:spLocks noGrp="1"/>
          </p:cNvSpPr>
          <p:nvPr>
            <p:ph idx="1"/>
          </p:nvPr>
        </p:nvSpPr>
        <p:spPr/>
        <p:txBody>
          <a:bodyPr/>
          <a:lstStyle/>
          <a:p>
            <a:r>
              <a:rPr lang="en-US" dirty="0"/>
              <a:t>Implement formal policy with clear expectations.</a:t>
            </a:r>
          </a:p>
          <a:p>
            <a:pPr lvl="1"/>
            <a:r>
              <a:rPr lang="en-US" dirty="0"/>
              <a:t>Consider core hours – i.e. everybody works 10:00 a.m. – 2:00 p.m., but hours can vary earlier or later.</a:t>
            </a:r>
          </a:p>
          <a:p>
            <a:pPr lvl="1"/>
            <a:r>
              <a:rPr lang="en-US" dirty="0"/>
              <a:t>Be clear that arrangements can change or be terminated if business needs not being met, job requirements change, performance not at an acceptable level, etc. </a:t>
            </a:r>
          </a:p>
          <a:p>
            <a:r>
              <a:rPr lang="en-US" dirty="0"/>
              <a:t>Monitor closely.</a:t>
            </a:r>
          </a:p>
          <a:p>
            <a:r>
              <a:rPr lang="en-US" dirty="0"/>
              <a:t>Be mindful of developing local/state mandates re: scheduling restrictions (i.e. Chicago Fair Workweek Ordinance).</a:t>
            </a:r>
          </a:p>
          <a:p>
            <a:endParaRPr lang="en-US" dirty="0"/>
          </a:p>
        </p:txBody>
      </p:sp>
      <p:sp>
        <p:nvSpPr>
          <p:cNvPr id="4" name="Slide Number Placeholder 3">
            <a:extLst>
              <a:ext uri="{FF2B5EF4-FFF2-40B4-BE49-F238E27FC236}">
                <a16:creationId xmlns:a16="http://schemas.microsoft.com/office/drawing/2014/main" id="{06AA347E-6765-4585-860A-77F611B94ECE}"/>
              </a:ext>
            </a:extLst>
          </p:cNvPr>
          <p:cNvSpPr>
            <a:spLocks noGrp="1"/>
          </p:cNvSpPr>
          <p:nvPr>
            <p:ph type="sldNum" sz="quarter" idx="4"/>
          </p:nvPr>
        </p:nvSpPr>
        <p:spPr/>
        <p:txBody>
          <a:bodyPr/>
          <a:lstStyle/>
          <a:p>
            <a:fld id="{D8BF7789-F67E-4C23-857B-6427B91591C1}" type="slidenum">
              <a:rPr lang="en-US" smtClean="0"/>
              <a:pPr/>
              <a:t>15</a:t>
            </a:fld>
            <a:endParaRPr lang="en-US" dirty="0"/>
          </a:p>
        </p:txBody>
      </p:sp>
      <p:sp>
        <p:nvSpPr>
          <p:cNvPr id="5" name="Date Placeholder 4">
            <a:extLst>
              <a:ext uri="{FF2B5EF4-FFF2-40B4-BE49-F238E27FC236}">
                <a16:creationId xmlns:a16="http://schemas.microsoft.com/office/drawing/2014/main" id="{F28C0C3E-3334-40D0-BF90-4940BA702D12}"/>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155932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9784-8663-4A23-9085-0CA41D643473}"/>
              </a:ext>
            </a:extLst>
          </p:cNvPr>
          <p:cNvSpPr>
            <a:spLocks noGrp="1"/>
          </p:cNvSpPr>
          <p:nvPr>
            <p:ph type="title"/>
          </p:nvPr>
        </p:nvSpPr>
        <p:spPr/>
        <p:txBody>
          <a:bodyPr>
            <a:normAutofit fontScale="90000"/>
          </a:bodyPr>
          <a:lstStyle/>
          <a:p>
            <a:r>
              <a:rPr lang="en-US" dirty="0"/>
              <a:t>Restrictive Covenant Agreements</a:t>
            </a:r>
          </a:p>
        </p:txBody>
      </p:sp>
      <p:sp>
        <p:nvSpPr>
          <p:cNvPr id="3" name="Content Placeholder 2">
            <a:extLst>
              <a:ext uri="{FF2B5EF4-FFF2-40B4-BE49-F238E27FC236}">
                <a16:creationId xmlns:a16="http://schemas.microsoft.com/office/drawing/2014/main" id="{D449007A-A1E6-4021-89D8-91458A1485D3}"/>
              </a:ext>
            </a:extLst>
          </p:cNvPr>
          <p:cNvSpPr>
            <a:spLocks noGrp="1"/>
          </p:cNvSpPr>
          <p:nvPr>
            <p:ph idx="1"/>
          </p:nvPr>
        </p:nvSpPr>
        <p:spPr/>
        <p:txBody>
          <a:bodyPr>
            <a:normAutofit lnSpcReduction="10000"/>
          </a:bodyPr>
          <a:lstStyle/>
          <a:p>
            <a:r>
              <a:rPr lang="en-US" dirty="0"/>
              <a:t>NDA’s</a:t>
            </a:r>
          </a:p>
          <a:p>
            <a:r>
              <a:rPr lang="en-US" dirty="0"/>
              <a:t>Non-Solicitation Clauses (customers &amp; employees)</a:t>
            </a:r>
          </a:p>
          <a:p>
            <a:r>
              <a:rPr lang="en-US" dirty="0"/>
              <a:t>Non-Compete Agreements</a:t>
            </a:r>
          </a:p>
          <a:p>
            <a:pPr marL="0" indent="0">
              <a:buNone/>
            </a:pPr>
            <a:endParaRPr lang="en-US" dirty="0"/>
          </a:p>
          <a:p>
            <a:pPr marL="0" indent="0">
              <a:buNone/>
            </a:pPr>
            <a:r>
              <a:rPr lang="en-US" dirty="0"/>
              <a:t>***NOTE:  Relaxation of the traditional non-compete in these times can present issues in future litigation.  Also, more and more jurisdictions are looking to void the traditional non-compete on some level.  The Biden Administration is also currently examining this issue.</a:t>
            </a:r>
          </a:p>
          <a:p>
            <a:endParaRPr lang="en-US" dirty="0"/>
          </a:p>
        </p:txBody>
      </p:sp>
      <p:sp>
        <p:nvSpPr>
          <p:cNvPr id="4" name="Slide Number Placeholder 3">
            <a:extLst>
              <a:ext uri="{FF2B5EF4-FFF2-40B4-BE49-F238E27FC236}">
                <a16:creationId xmlns:a16="http://schemas.microsoft.com/office/drawing/2014/main" id="{D7CF1BA3-B2D3-455C-82E4-AFBDBCCB0628}"/>
              </a:ext>
            </a:extLst>
          </p:cNvPr>
          <p:cNvSpPr>
            <a:spLocks noGrp="1"/>
          </p:cNvSpPr>
          <p:nvPr>
            <p:ph type="sldNum" sz="quarter" idx="4"/>
          </p:nvPr>
        </p:nvSpPr>
        <p:spPr/>
        <p:txBody>
          <a:bodyPr/>
          <a:lstStyle/>
          <a:p>
            <a:fld id="{D8BF7789-F67E-4C23-857B-6427B91591C1}" type="slidenum">
              <a:rPr lang="en-US" smtClean="0"/>
              <a:pPr/>
              <a:t>16</a:t>
            </a:fld>
            <a:endParaRPr lang="en-US" dirty="0"/>
          </a:p>
        </p:txBody>
      </p:sp>
      <p:sp>
        <p:nvSpPr>
          <p:cNvPr id="5" name="Date Placeholder 4">
            <a:extLst>
              <a:ext uri="{FF2B5EF4-FFF2-40B4-BE49-F238E27FC236}">
                <a16:creationId xmlns:a16="http://schemas.microsoft.com/office/drawing/2014/main" id="{EC327D59-AE7E-426B-B4FB-BE7F69D4250C}"/>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5235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F8EA-1950-44DD-8297-6FC2F7643BFC}"/>
              </a:ext>
            </a:extLst>
          </p:cNvPr>
          <p:cNvSpPr>
            <a:spLocks noGrp="1"/>
          </p:cNvSpPr>
          <p:nvPr>
            <p:ph type="title"/>
          </p:nvPr>
        </p:nvSpPr>
        <p:spPr/>
        <p:txBody>
          <a:bodyPr/>
          <a:lstStyle/>
          <a:p>
            <a:r>
              <a:rPr lang="en-US" dirty="0"/>
              <a:t>Background Checks</a:t>
            </a:r>
          </a:p>
        </p:txBody>
      </p:sp>
      <p:sp>
        <p:nvSpPr>
          <p:cNvPr id="3" name="Content Placeholder 2">
            <a:extLst>
              <a:ext uri="{FF2B5EF4-FFF2-40B4-BE49-F238E27FC236}">
                <a16:creationId xmlns:a16="http://schemas.microsoft.com/office/drawing/2014/main" id="{23406A96-58E2-4CE7-8D2F-BC16F0DC668D}"/>
              </a:ext>
            </a:extLst>
          </p:cNvPr>
          <p:cNvSpPr>
            <a:spLocks noGrp="1"/>
          </p:cNvSpPr>
          <p:nvPr>
            <p:ph idx="1"/>
          </p:nvPr>
        </p:nvSpPr>
        <p:spPr/>
        <p:txBody>
          <a:bodyPr>
            <a:normAutofit lnSpcReduction="10000"/>
          </a:bodyPr>
          <a:lstStyle/>
          <a:p>
            <a:pPr marL="0" indent="0">
              <a:buNone/>
            </a:pPr>
            <a:r>
              <a:rPr lang="en-US" dirty="0"/>
              <a:t>Criminal?</a:t>
            </a:r>
          </a:p>
          <a:p>
            <a:pPr marL="0" indent="0">
              <a:buNone/>
            </a:pPr>
            <a:r>
              <a:rPr lang="en-US" dirty="0"/>
              <a:t>Credit History?</a:t>
            </a:r>
          </a:p>
          <a:p>
            <a:pPr marL="0" indent="0">
              <a:buNone/>
            </a:pPr>
            <a:r>
              <a:rPr lang="en-US" dirty="0"/>
              <a:t>Education?</a:t>
            </a:r>
          </a:p>
          <a:p>
            <a:pPr marL="0" indent="0">
              <a:buNone/>
            </a:pPr>
            <a:r>
              <a:rPr lang="en-US" dirty="0"/>
              <a:t>References?</a:t>
            </a:r>
          </a:p>
          <a:p>
            <a:pPr marL="0" indent="0">
              <a:buNone/>
            </a:pPr>
            <a:r>
              <a:rPr lang="en-US" dirty="0"/>
              <a:t>Past Employer References?</a:t>
            </a:r>
          </a:p>
          <a:p>
            <a:pPr marL="0" indent="0">
              <a:buNone/>
            </a:pPr>
            <a:r>
              <a:rPr lang="en-US" dirty="0"/>
              <a:t>Social Media?</a:t>
            </a:r>
          </a:p>
          <a:p>
            <a:pPr marL="0" indent="0">
              <a:buNone/>
            </a:pPr>
            <a:endParaRPr lang="en-US" dirty="0"/>
          </a:p>
          <a:p>
            <a:pPr marL="0" indent="0">
              <a:buNone/>
            </a:pPr>
            <a:r>
              <a:rPr lang="en-US" dirty="0"/>
              <a:t>Suspend or eliminate?  Modify current practice/policy? </a:t>
            </a:r>
          </a:p>
          <a:p>
            <a:endParaRPr lang="en-US" dirty="0"/>
          </a:p>
        </p:txBody>
      </p:sp>
      <p:sp>
        <p:nvSpPr>
          <p:cNvPr id="4" name="Slide Number Placeholder 3">
            <a:extLst>
              <a:ext uri="{FF2B5EF4-FFF2-40B4-BE49-F238E27FC236}">
                <a16:creationId xmlns:a16="http://schemas.microsoft.com/office/drawing/2014/main" id="{798FCF90-73A0-4843-B559-BAAF67310884}"/>
              </a:ext>
            </a:extLst>
          </p:cNvPr>
          <p:cNvSpPr>
            <a:spLocks noGrp="1"/>
          </p:cNvSpPr>
          <p:nvPr>
            <p:ph type="sldNum" sz="quarter" idx="4"/>
          </p:nvPr>
        </p:nvSpPr>
        <p:spPr/>
        <p:txBody>
          <a:bodyPr/>
          <a:lstStyle/>
          <a:p>
            <a:fld id="{D8BF7789-F67E-4C23-857B-6427B91591C1}" type="slidenum">
              <a:rPr lang="en-US" smtClean="0"/>
              <a:pPr/>
              <a:t>17</a:t>
            </a:fld>
            <a:endParaRPr lang="en-US" dirty="0"/>
          </a:p>
        </p:txBody>
      </p:sp>
      <p:sp>
        <p:nvSpPr>
          <p:cNvPr id="5" name="Date Placeholder 4">
            <a:extLst>
              <a:ext uri="{FF2B5EF4-FFF2-40B4-BE49-F238E27FC236}">
                <a16:creationId xmlns:a16="http://schemas.microsoft.com/office/drawing/2014/main" id="{CDB827E4-E9F9-4015-8FBD-5536AD607A09}"/>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340376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96D5-573C-4873-B0BD-C85975ED3F74}"/>
              </a:ext>
            </a:extLst>
          </p:cNvPr>
          <p:cNvSpPr>
            <a:spLocks noGrp="1"/>
          </p:cNvSpPr>
          <p:nvPr>
            <p:ph type="title"/>
          </p:nvPr>
        </p:nvSpPr>
        <p:spPr/>
        <p:txBody>
          <a:bodyPr/>
          <a:lstStyle/>
          <a:p>
            <a:r>
              <a:rPr lang="en-US" dirty="0"/>
              <a:t>Background Checks (cont’d)</a:t>
            </a:r>
          </a:p>
        </p:txBody>
      </p:sp>
      <p:sp>
        <p:nvSpPr>
          <p:cNvPr id="3" name="Content Placeholder 2">
            <a:extLst>
              <a:ext uri="{FF2B5EF4-FFF2-40B4-BE49-F238E27FC236}">
                <a16:creationId xmlns:a16="http://schemas.microsoft.com/office/drawing/2014/main" id="{BDEBE7AF-8E5D-41B1-B5F7-2BC291B8D036}"/>
              </a:ext>
            </a:extLst>
          </p:cNvPr>
          <p:cNvSpPr>
            <a:spLocks noGrp="1"/>
          </p:cNvSpPr>
          <p:nvPr>
            <p:ph idx="1"/>
          </p:nvPr>
        </p:nvSpPr>
        <p:spPr/>
        <p:txBody>
          <a:bodyPr/>
          <a:lstStyle/>
          <a:p>
            <a:pPr marL="0" indent="0">
              <a:buNone/>
            </a:pPr>
            <a:r>
              <a:rPr lang="en-US" sz="2800" dirty="0"/>
              <a:t>Do you have a choice?  </a:t>
            </a:r>
          </a:p>
          <a:p>
            <a:pPr marL="0" indent="0">
              <a:buNone/>
            </a:pPr>
            <a:r>
              <a:rPr lang="en-US" sz="2800" dirty="0"/>
              <a:t>***Legal mandates for certain occupations/industries cannot be modified. </a:t>
            </a:r>
          </a:p>
          <a:p>
            <a:pPr marL="0" indent="0">
              <a:buNone/>
            </a:pPr>
            <a:r>
              <a:rPr lang="en-US" sz="2800" dirty="0"/>
              <a:t>***However, there is nothing preventing the employer from temporarily modifying or suspending current self-imposed requirements/standards.  But be careful --- you still need to know who you are hiring and be sensitive to the risks involved with certain hires in certain positions within an organization.</a:t>
            </a:r>
          </a:p>
          <a:p>
            <a:endParaRPr lang="en-US" dirty="0"/>
          </a:p>
        </p:txBody>
      </p:sp>
      <p:sp>
        <p:nvSpPr>
          <p:cNvPr id="4" name="Slide Number Placeholder 3">
            <a:extLst>
              <a:ext uri="{FF2B5EF4-FFF2-40B4-BE49-F238E27FC236}">
                <a16:creationId xmlns:a16="http://schemas.microsoft.com/office/drawing/2014/main" id="{3CFF496D-498A-42FF-A4D1-9AA4F16446F1}"/>
              </a:ext>
            </a:extLst>
          </p:cNvPr>
          <p:cNvSpPr>
            <a:spLocks noGrp="1"/>
          </p:cNvSpPr>
          <p:nvPr>
            <p:ph type="sldNum" sz="quarter" idx="4"/>
          </p:nvPr>
        </p:nvSpPr>
        <p:spPr/>
        <p:txBody>
          <a:bodyPr/>
          <a:lstStyle/>
          <a:p>
            <a:fld id="{D8BF7789-F67E-4C23-857B-6427B91591C1}" type="slidenum">
              <a:rPr lang="en-US" smtClean="0"/>
              <a:pPr/>
              <a:t>18</a:t>
            </a:fld>
            <a:endParaRPr lang="en-US" dirty="0"/>
          </a:p>
        </p:txBody>
      </p:sp>
      <p:sp>
        <p:nvSpPr>
          <p:cNvPr id="5" name="Date Placeholder 4">
            <a:extLst>
              <a:ext uri="{FF2B5EF4-FFF2-40B4-BE49-F238E27FC236}">
                <a16:creationId xmlns:a16="http://schemas.microsoft.com/office/drawing/2014/main" id="{08A5FE57-216C-47C6-8BB0-DA36F21C4798}"/>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131907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D19C-8081-44F2-B23C-93938B3BF849}"/>
              </a:ext>
            </a:extLst>
          </p:cNvPr>
          <p:cNvSpPr>
            <a:spLocks noGrp="1"/>
          </p:cNvSpPr>
          <p:nvPr>
            <p:ph type="title"/>
          </p:nvPr>
        </p:nvSpPr>
        <p:spPr/>
        <p:txBody>
          <a:bodyPr/>
          <a:lstStyle/>
          <a:p>
            <a:r>
              <a:rPr lang="en-US" dirty="0"/>
              <a:t>Drug Tests &amp; Screening</a:t>
            </a:r>
          </a:p>
        </p:txBody>
      </p:sp>
      <p:sp>
        <p:nvSpPr>
          <p:cNvPr id="3" name="Content Placeholder 2">
            <a:extLst>
              <a:ext uri="{FF2B5EF4-FFF2-40B4-BE49-F238E27FC236}">
                <a16:creationId xmlns:a16="http://schemas.microsoft.com/office/drawing/2014/main" id="{B544A915-9B02-4262-9F92-144A873660DC}"/>
              </a:ext>
            </a:extLst>
          </p:cNvPr>
          <p:cNvSpPr>
            <a:spLocks noGrp="1"/>
          </p:cNvSpPr>
          <p:nvPr>
            <p:ph idx="1"/>
          </p:nvPr>
        </p:nvSpPr>
        <p:spPr/>
        <p:txBody>
          <a:bodyPr/>
          <a:lstStyle/>
          <a:p>
            <a:r>
              <a:rPr lang="en-US" dirty="0"/>
              <a:t>Alcohol</a:t>
            </a:r>
          </a:p>
          <a:p>
            <a:r>
              <a:rPr lang="en-US" dirty="0"/>
              <a:t>Cannabis</a:t>
            </a:r>
          </a:p>
          <a:p>
            <a:r>
              <a:rPr lang="en-US" dirty="0"/>
              <a:t>Illegal Drugs (under state and federal law)</a:t>
            </a:r>
          </a:p>
          <a:p>
            <a:pPr marL="0" indent="0">
              <a:buNone/>
            </a:pPr>
            <a:endParaRPr lang="en-US" dirty="0"/>
          </a:p>
          <a:p>
            <a:pPr marL="0" indent="0">
              <a:buNone/>
            </a:pPr>
            <a:r>
              <a:rPr lang="en-US" dirty="0"/>
              <a:t>Suspend or eliminate?  Modify current practice/policy?</a:t>
            </a:r>
          </a:p>
          <a:p>
            <a:endParaRPr lang="en-US" dirty="0"/>
          </a:p>
        </p:txBody>
      </p:sp>
      <p:sp>
        <p:nvSpPr>
          <p:cNvPr id="4" name="Slide Number Placeholder 3">
            <a:extLst>
              <a:ext uri="{FF2B5EF4-FFF2-40B4-BE49-F238E27FC236}">
                <a16:creationId xmlns:a16="http://schemas.microsoft.com/office/drawing/2014/main" id="{255E80F6-D7E6-47DB-8116-F5CFF1BA5FC7}"/>
              </a:ext>
            </a:extLst>
          </p:cNvPr>
          <p:cNvSpPr>
            <a:spLocks noGrp="1"/>
          </p:cNvSpPr>
          <p:nvPr>
            <p:ph type="sldNum" sz="quarter" idx="4"/>
          </p:nvPr>
        </p:nvSpPr>
        <p:spPr/>
        <p:txBody>
          <a:bodyPr/>
          <a:lstStyle/>
          <a:p>
            <a:fld id="{D8BF7789-F67E-4C23-857B-6427B91591C1}" type="slidenum">
              <a:rPr lang="en-US" smtClean="0"/>
              <a:pPr/>
              <a:t>19</a:t>
            </a:fld>
            <a:endParaRPr lang="en-US" dirty="0"/>
          </a:p>
        </p:txBody>
      </p:sp>
      <p:sp>
        <p:nvSpPr>
          <p:cNvPr id="5" name="Date Placeholder 4">
            <a:extLst>
              <a:ext uri="{FF2B5EF4-FFF2-40B4-BE49-F238E27FC236}">
                <a16:creationId xmlns:a16="http://schemas.microsoft.com/office/drawing/2014/main" id="{49FBAEF3-9403-4936-8FA2-22FC53229A05}"/>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2411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360D-B899-4DC7-99B0-0E9A12882EDD}"/>
              </a:ext>
            </a:extLst>
          </p:cNvPr>
          <p:cNvSpPr>
            <a:spLocks noGrp="1"/>
          </p:cNvSpPr>
          <p:nvPr>
            <p:ph type="title"/>
          </p:nvPr>
        </p:nvSpPr>
        <p:spPr/>
        <p:txBody>
          <a:bodyPr/>
          <a:lstStyle/>
          <a:p>
            <a:r>
              <a:rPr lang="en-US" dirty="0"/>
              <a:t>Workforce Statistics</a:t>
            </a:r>
          </a:p>
        </p:txBody>
      </p:sp>
      <p:sp>
        <p:nvSpPr>
          <p:cNvPr id="3" name="Content Placeholder 2">
            <a:extLst>
              <a:ext uri="{FF2B5EF4-FFF2-40B4-BE49-F238E27FC236}">
                <a16:creationId xmlns:a16="http://schemas.microsoft.com/office/drawing/2014/main" id="{57E28A52-859A-401C-B18A-12936FAA8F2B}"/>
              </a:ext>
            </a:extLst>
          </p:cNvPr>
          <p:cNvSpPr>
            <a:spLocks noGrp="1"/>
          </p:cNvSpPr>
          <p:nvPr>
            <p:ph idx="1"/>
          </p:nvPr>
        </p:nvSpPr>
        <p:spPr/>
        <p:txBody>
          <a:bodyPr>
            <a:normAutofit lnSpcReduction="10000"/>
          </a:bodyPr>
          <a:lstStyle/>
          <a:p>
            <a:pPr>
              <a:lnSpc>
                <a:spcPct val="110000"/>
              </a:lnSpc>
            </a:pPr>
            <a:r>
              <a:rPr lang="en-US" dirty="0"/>
              <a:t>Report from the National Federation of Independent Business (</a:t>
            </a:r>
            <a:r>
              <a:rPr lang="en-US" dirty="0" err="1"/>
              <a:t>NFIB</a:t>
            </a:r>
            <a:r>
              <a:rPr lang="en-US" dirty="0"/>
              <a:t>) showed small businesses reporting record-high vacancies in April.</a:t>
            </a:r>
          </a:p>
          <a:p>
            <a:pPr lvl="1">
              <a:lnSpc>
                <a:spcPct val="110000"/>
              </a:lnSpc>
            </a:pPr>
            <a:r>
              <a:rPr lang="en-US" dirty="0"/>
              <a:t>“Small-business owners are seeing a growth in sales but are stunted by not having enough workers.”</a:t>
            </a:r>
          </a:p>
          <a:p>
            <a:pPr lvl="1">
              <a:lnSpc>
                <a:spcPct val="110000"/>
              </a:lnSpc>
            </a:pPr>
            <a:r>
              <a:rPr lang="en-US" dirty="0"/>
              <a:t>“Finding qualified employees remains the biggest challenge for small businesses and is slowing economic growth.”</a:t>
            </a:r>
          </a:p>
          <a:p>
            <a:pPr lvl="2">
              <a:lnSpc>
                <a:spcPct val="110000"/>
              </a:lnSpc>
            </a:pPr>
            <a:r>
              <a:rPr lang="en-US" i="1" dirty="0" err="1"/>
              <a:t>NFIB</a:t>
            </a:r>
            <a:r>
              <a:rPr lang="en-US" i="1" dirty="0"/>
              <a:t> Chief Economist Bill Dunkelberg</a:t>
            </a:r>
          </a:p>
          <a:p>
            <a:pPr>
              <a:lnSpc>
                <a:spcPct val="110000"/>
              </a:lnSpc>
            </a:pPr>
            <a:r>
              <a:rPr lang="en-US" sz="2200" dirty="0"/>
              <a:t>Source: Society of Human Resource Management, May 26, 2021: “Job Openings Reach Record High, But Where Are the Applicants?”</a:t>
            </a:r>
          </a:p>
          <a:p>
            <a:endParaRPr lang="en-US" dirty="0"/>
          </a:p>
        </p:txBody>
      </p:sp>
      <p:sp>
        <p:nvSpPr>
          <p:cNvPr id="4" name="Slide Number Placeholder 3">
            <a:extLst>
              <a:ext uri="{FF2B5EF4-FFF2-40B4-BE49-F238E27FC236}">
                <a16:creationId xmlns:a16="http://schemas.microsoft.com/office/drawing/2014/main" id="{C42EE4EF-6CCF-43D6-98B6-3AEC5A900A42}"/>
              </a:ext>
            </a:extLst>
          </p:cNvPr>
          <p:cNvSpPr>
            <a:spLocks noGrp="1"/>
          </p:cNvSpPr>
          <p:nvPr>
            <p:ph type="sldNum" sz="quarter" idx="4"/>
          </p:nvPr>
        </p:nvSpPr>
        <p:spPr/>
        <p:txBody>
          <a:bodyPr/>
          <a:lstStyle/>
          <a:p>
            <a:fld id="{D8BF7789-F67E-4C23-857B-6427B91591C1}" type="slidenum">
              <a:rPr lang="en-US" smtClean="0"/>
              <a:pPr/>
              <a:t>2</a:t>
            </a:fld>
            <a:endParaRPr lang="en-US" dirty="0"/>
          </a:p>
        </p:txBody>
      </p:sp>
      <p:sp>
        <p:nvSpPr>
          <p:cNvPr id="5" name="Date Placeholder 4">
            <a:extLst>
              <a:ext uri="{FF2B5EF4-FFF2-40B4-BE49-F238E27FC236}">
                <a16:creationId xmlns:a16="http://schemas.microsoft.com/office/drawing/2014/main" id="{5C541BBF-FA59-47C7-98EE-552A96A1F6BB}"/>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74348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D49D-4611-4C9B-B569-C6BE29B9A15F}"/>
              </a:ext>
            </a:extLst>
          </p:cNvPr>
          <p:cNvSpPr>
            <a:spLocks noGrp="1"/>
          </p:cNvSpPr>
          <p:nvPr>
            <p:ph type="title"/>
          </p:nvPr>
        </p:nvSpPr>
        <p:spPr/>
        <p:txBody>
          <a:bodyPr/>
          <a:lstStyle/>
          <a:p>
            <a:r>
              <a:rPr lang="en-US" dirty="0"/>
              <a:t>Drug Tests &amp; Screening (cont’d)</a:t>
            </a:r>
          </a:p>
        </p:txBody>
      </p:sp>
      <p:sp>
        <p:nvSpPr>
          <p:cNvPr id="3" name="Content Placeholder 2">
            <a:extLst>
              <a:ext uri="{FF2B5EF4-FFF2-40B4-BE49-F238E27FC236}">
                <a16:creationId xmlns:a16="http://schemas.microsoft.com/office/drawing/2014/main" id="{0CC5AA84-E6EC-4B6A-B6C2-7A1B20C01C07}"/>
              </a:ext>
            </a:extLst>
          </p:cNvPr>
          <p:cNvSpPr>
            <a:spLocks noGrp="1"/>
          </p:cNvSpPr>
          <p:nvPr>
            <p:ph idx="1"/>
          </p:nvPr>
        </p:nvSpPr>
        <p:spPr/>
        <p:txBody>
          <a:bodyPr/>
          <a:lstStyle/>
          <a:p>
            <a:pPr marL="0" indent="0">
              <a:buNone/>
            </a:pPr>
            <a:r>
              <a:rPr lang="en-US" dirty="0"/>
              <a:t>Do you have a choice?  </a:t>
            </a:r>
          </a:p>
          <a:p>
            <a:pPr marL="0" indent="0">
              <a:buNone/>
            </a:pPr>
            <a:r>
              <a:rPr lang="en-US" dirty="0"/>
              <a:t>***Be particularly mindful of safety sensitive positions.  </a:t>
            </a:r>
          </a:p>
          <a:p>
            <a:pPr marL="0" indent="0">
              <a:buNone/>
            </a:pPr>
            <a:r>
              <a:rPr lang="en-US" dirty="0"/>
              <a:t>***However, there is nothing preventing the employer from temporarily modifying or suspending current self-imposed requirements/standards.  But again, be careful --you still need to know the risks involved with certain hires in certain positions and that they are medically able to safely perform the job.</a:t>
            </a:r>
          </a:p>
          <a:p>
            <a:endParaRPr lang="en-US" dirty="0"/>
          </a:p>
        </p:txBody>
      </p:sp>
      <p:sp>
        <p:nvSpPr>
          <p:cNvPr id="4" name="Slide Number Placeholder 3">
            <a:extLst>
              <a:ext uri="{FF2B5EF4-FFF2-40B4-BE49-F238E27FC236}">
                <a16:creationId xmlns:a16="http://schemas.microsoft.com/office/drawing/2014/main" id="{2140D3ED-F9BD-4A52-B17D-77B89F97A58F}"/>
              </a:ext>
            </a:extLst>
          </p:cNvPr>
          <p:cNvSpPr>
            <a:spLocks noGrp="1"/>
          </p:cNvSpPr>
          <p:nvPr>
            <p:ph type="sldNum" sz="quarter" idx="4"/>
          </p:nvPr>
        </p:nvSpPr>
        <p:spPr/>
        <p:txBody>
          <a:bodyPr/>
          <a:lstStyle/>
          <a:p>
            <a:fld id="{D8BF7789-F67E-4C23-857B-6427B91591C1}" type="slidenum">
              <a:rPr lang="en-US" smtClean="0"/>
              <a:pPr/>
              <a:t>20</a:t>
            </a:fld>
            <a:endParaRPr lang="en-US" dirty="0"/>
          </a:p>
        </p:txBody>
      </p:sp>
      <p:sp>
        <p:nvSpPr>
          <p:cNvPr id="5" name="Date Placeholder 4">
            <a:extLst>
              <a:ext uri="{FF2B5EF4-FFF2-40B4-BE49-F238E27FC236}">
                <a16:creationId xmlns:a16="http://schemas.microsoft.com/office/drawing/2014/main" id="{151FE1A5-F553-4FC2-B1D4-EC3783347B78}"/>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374585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7E7F-1E02-4BE1-A889-7C129A180426}"/>
              </a:ext>
            </a:extLst>
          </p:cNvPr>
          <p:cNvSpPr>
            <a:spLocks noGrp="1"/>
          </p:cNvSpPr>
          <p:nvPr>
            <p:ph type="title"/>
          </p:nvPr>
        </p:nvSpPr>
        <p:spPr/>
        <p:txBody>
          <a:bodyPr>
            <a:noAutofit/>
          </a:bodyPr>
          <a:lstStyle/>
          <a:p>
            <a:r>
              <a:rPr lang="en-US" sz="4000" dirty="0"/>
              <a:t>Other Ideas (May be “Good” or “Bad” for Your Business)</a:t>
            </a:r>
          </a:p>
        </p:txBody>
      </p:sp>
      <p:sp>
        <p:nvSpPr>
          <p:cNvPr id="3" name="Content Placeholder 2">
            <a:extLst>
              <a:ext uri="{FF2B5EF4-FFF2-40B4-BE49-F238E27FC236}">
                <a16:creationId xmlns:a16="http://schemas.microsoft.com/office/drawing/2014/main" id="{2CFB22B5-84ED-4C4F-8423-F79CA281FB20}"/>
              </a:ext>
            </a:extLst>
          </p:cNvPr>
          <p:cNvSpPr>
            <a:spLocks noGrp="1"/>
          </p:cNvSpPr>
          <p:nvPr>
            <p:ph idx="1"/>
          </p:nvPr>
        </p:nvSpPr>
        <p:spPr>
          <a:xfrm>
            <a:off x="368300" y="1356428"/>
            <a:ext cx="9840708" cy="4818462"/>
          </a:xfrm>
        </p:spPr>
        <p:txBody>
          <a:bodyPr>
            <a:normAutofit fontScale="40000" lnSpcReduction="20000"/>
          </a:bodyPr>
          <a:lstStyle/>
          <a:p>
            <a:pPr>
              <a:lnSpc>
                <a:spcPct val="120000"/>
              </a:lnSpc>
              <a:spcBef>
                <a:spcPts val="600"/>
              </a:spcBef>
            </a:pPr>
            <a:r>
              <a:rPr lang="en-US" sz="5000" dirty="0"/>
              <a:t>“Lazy Mondays” – Implement a late start on Mondays</a:t>
            </a:r>
          </a:p>
          <a:p>
            <a:pPr>
              <a:lnSpc>
                <a:spcPct val="120000"/>
              </a:lnSpc>
              <a:spcBef>
                <a:spcPts val="600"/>
              </a:spcBef>
            </a:pPr>
            <a:r>
              <a:rPr lang="en-US" sz="5000" dirty="0"/>
              <a:t>Dog Friendly Workspaces – Designate “Dog Days” once a week or month</a:t>
            </a:r>
          </a:p>
          <a:p>
            <a:pPr>
              <a:lnSpc>
                <a:spcPct val="120000"/>
              </a:lnSpc>
              <a:spcBef>
                <a:spcPts val="600"/>
              </a:spcBef>
            </a:pPr>
            <a:r>
              <a:rPr lang="en-US" sz="5000" dirty="0"/>
              <a:t>Vacation Bonuses – Give employees an amount to spend on vacation (considerations for other bonuses apply)</a:t>
            </a:r>
          </a:p>
          <a:p>
            <a:pPr>
              <a:lnSpc>
                <a:spcPct val="120000"/>
              </a:lnSpc>
              <a:spcBef>
                <a:spcPts val="600"/>
              </a:spcBef>
            </a:pPr>
            <a:r>
              <a:rPr lang="en-US" sz="5000" dirty="0"/>
              <a:t>Clothing Allowance – Reimburse employees</a:t>
            </a:r>
          </a:p>
          <a:p>
            <a:pPr>
              <a:lnSpc>
                <a:spcPct val="120000"/>
              </a:lnSpc>
              <a:spcBef>
                <a:spcPts val="600"/>
              </a:spcBef>
            </a:pPr>
            <a:r>
              <a:rPr lang="en-US" sz="5000" dirty="0"/>
              <a:t>Allowance for Lunch/Snacks</a:t>
            </a:r>
          </a:p>
          <a:p>
            <a:pPr>
              <a:lnSpc>
                <a:spcPct val="120000"/>
              </a:lnSpc>
              <a:spcBef>
                <a:spcPts val="600"/>
              </a:spcBef>
            </a:pPr>
            <a:r>
              <a:rPr lang="en-US" sz="5000" dirty="0"/>
              <a:t>On-Site Massages – Bring in a masseuse (credible/legit professionals only!) for head and neck massages only</a:t>
            </a:r>
          </a:p>
          <a:p>
            <a:pPr>
              <a:lnSpc>
                <a:spcPct val="120000"/>
              </a:lnSpc>
              <a:spcBef>
                <a:spcPts val="600"/>
              </a:spcBef>
            </a:pPr>
            <a:r>
              <a:rPr lang="en-US" sz="5000" dirty="0"/>
              <a:t>Enhance the work environment – Convertible or standing desks, ergonomic desk accessories, ball chairs</a:t>
            </a:r>
          </a:p>
          <a:p>
            <a:pPr>
              <a:lnSpc>
                <a:spcPct val="120000"/>
              </a:lnSpc>
              <a:spcBef>
                <a:spcPts val="600"/>
              </a:spcBef>
            </a:pPr>
            <a:r>
              <a:rPr lang="en-US" sz="5000" dirty="0"/>
              <a:t>Recreational memberships (including online subscriptions)</a:t>
            </a:r>
          </a:p>
          <a:p>
            <a:pPr>
              <a:lnSpc>
                <a:spcPct val="120000"/>
              </a:lnSpc>
              <a:spcBef>
                <a:spcPts val="600"/>
              </a:spcBef>
            </a:pPr>
            <a:r>
              <a:rPr lang="en-US" sz="5000" dirty="0"/>
              <a:t>**watch out for tax implications</a:t>
            </a:r>
          </a:p>
          <a:p>
            <a:endParaRPr lang="en-US" dirty="0"/>
          </a:p>
        </p:txBody>
      </p:sp>
      <p:sp>
        <p:nvSpPr>
          <p:cNvPr id="4" name="Slide Number Placeholder 3">
            <a:extLst>
              <a:ext uri="{FF2B5EF4-FFF2-40B4-BE49-F238E27FC236}">
                <a16:creationId xmlns:a16="http://schemas.microsoft.com/office/drawing/2014/main" id="{EDC00F00-EE38-452D-A5DA-283CCD313180}"/>
              </a:ext>
            </a:extLst>
          </p:cNvPr>
          <p:cNvSpPr>
            <a:spLocks noGrp="1"/>
          </p:cNvSpPr>
          <p:nvPr>
            <p:ph type="sldNum" sz="quarter" idx="4"/>
          </p:nvPr>
        </p:nvSpPr>
        <p:spPr/>
        <p:txBody>
          <a:bodyPr/>
          <a:lstStyle/>
          <a:p>
            <a:fld id="{D8BF7789-F67E-4C23-857B-6427B91591C1}" type="slidenum">
              <a:rPr lang="en-US" smtClean="0"/>
              <a:pPr/>
              <a:t>21</a:t>
            </a:fld>
            <a:endParaRPr lang="en-US" dirty="0"/>
          </a:p>
        </p:txBody>
      </p:sp>
      <p:sp>
        <p:nvSpPr>
          <p:cNvPr id="5" name="Date Placeholder 4">
            <a:extLst>
              <a:ext uri="{FF2B5EF4-FFF2-40B4-BE49-F238E27FC236}">
                <a16:creationId xmlns:a16="http://schemas.microsoft.com/office/drawing/2014/main" id="{FA8B0B00-F850-45E3-B193-91D4C6119A4A}"/>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78963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B713-13BD-4DB6-9C04-69FCAD812F7A}"/>
              </a:ext>
            </a:extLst>
          </p:cNvPr>
          <p:cNvSpPr>
            <a:spLocks noGrp="1"/>
          </p:cNvSpPr>
          <p:nvPr>
            <p:ph type="title"/>
          </p:nvPr>
        </p:nvSpPr>
        <p:spPr/>
        <p:txBody>
          <a:bodyPr>
            <a:normAutofit fontScale="90000"/>
          </a:bodyPr>
          <a:lstStyle/>
          <a:p>
            <a:r>
              <a:rPr lang="en-US" sz="4800" dirty="0"/>
              <a:t>Other Ideas (May be “Good” or “Bad” for Your Business) (cont’d)</a:t>
            </a:r>
            <a:endParaRPr lang="en-US" dirty="0"/>
          </a:p>
        </p:txBody>
      </p:sp>
      <p:sp>
        <p:nvSpPr>
          <p:cNvPr id="3" name="Content Placeholder 2">
            <a:extLst>
              <a:ext uri="{FF2B5EF4-FFF2-40B4-BE49-F238E27FC236}">
                <a16:creationId xmlns:a16="http://schemas.microsoft.com/office/drawing/2014/main" id="{060A98EC-03FB-4BB6-AC52-4301374CFC3A}"/>
              </a:ext>
            </a:extLst>
          </p:cNvPr>
          <p:cNvSpPr>
            <a:spLocks noGrp="1"/>
          </p:cNvSpPr>
          <p:nvPr>
            <p:ph idx="1"/>
          </p:nvPr>
        </p:nvSpPr>
        <p:spPr>
          <a:xfrm>
            <a:off x="368299" y="1356427"/>
            <a:ext cx="9410705" cy="4721643"/>
          </a:xfrm>
        </p:spPr>
        <p:txBody>
          <a:bodyPr>
            <a:normAutofit fontScale="70000" lnSpcReduction="20000"/>
          </a:bodyPr>
          <a:lstStyle/>
          <a:p>
            <a:pPr>
              <a:lnSpc>
                <a:spcPct val="120000"/>
              </a:lnSpc>
              <a:spcBef>
                <a:spcPts val="600"/>
              </a:spcBef>
            </a:pPr>
            <a:r>
              <a:rPr lang="en-US" dirty="0"/>
              <a:t>Tuition assistance (including certain loans forgiven over time)</a:t>
            </a:r>
          </a:p>
          <a:p>
            <a:pPr lvl="1">
              <a:lnSpc>
                <a:spcPct val="120000"/>
              </a:lnSpc>
              <a:spcBef>
                <a:spcPts val="600"/>
              </a:spcBef>
            </a:pPr>
            <a:r>
              <a:rPr lang="en-US" dirty="0"/>
              <a:t>Qualifying Education &amp; Nonqualifying Education.</a:t>
            </a:r>
          </a:p>
          <a:p>
            <a:pPr lvl="1">
              <a:lnSpc>
                <a:spcPct val="120000"/>
              </a:lnSpc>
              <a:spcBef>
                <a:spcPts val="600"/>
              </a:spcBef>
            </a:pPr>
            <a:r>
              <a:rPr lang="en-US" dirty="0"/>
              <a:t>I.R.C. 127 allows up to $5,250 of educational assistance excludable from gross income even where unrelated to current job.</a:t>
            </a:r>
          </a:p>
          <a:p>
            <a:pPr lvl="1">
              <a:lnSpc>
                <a:spcPct val="120000"/>
              </a:lnSpc>
              <a:spcBef>
                <a:spcPts val="600"/>
              </a:spcBef>
            </a:pPr>
            <a:r>
              <a:rPr lang="en-US" dirty="0"/>
              <a:t>401(k) plans can be amended to allow employer contribution for participants who repay their student loans instead of contributing to plan.</a:t>
            </a:r>
          </a:p>
          <a:p>
            <a:pPr lvl="1">
              <a:lnSpc>
                <a:spcPct val="120000"/>
              </a:lnSpc>
              <a:spcBef>
                <a:spcPts val="600"/>
              </a:spcBef>
            </a:pPr>
            <a:r>
              <a:rPr lang="en-US" dirty="0"/>
              <a:t>Student Loan Repayment Assistance (example, employer matches amount of employee’s monthly student loan payment up to $xx).</a:t>
            </a:r>
          </a:p>
          <a:p>
            <a:pPr>
              <a:lnSpc>
                <a:spcPct val="120000"/>
              </a:lnSpc>
              <a:spcBef>
                <a:spcPts val="600"/>
              </a:spcBef>
            </a:pPr>
            <a:r>
              <a:rPr lang="en-US" dirty="0"/>
              <a:t>Infertility treatments, egg freezing.</a:t>
            </a:r>
          </a:p>
          <a:p>
            <a:pPr lvl="1">
              <a:lnSpc>
                <a:spcPct val="120000"/>
              </a:lnSpc>
              <a:spcBef>
                <a:spcPts val="600"/>
              </a:spcBef>
            </a:pPr>
            <a:r>
              <a:rPr lang="en-US" dirty="0"/>
              <a:t>Watch out for tax and ACA issues in structuring.</a:t>
            </a:r>
          </a:p>
          <a:p>
            <a:pPr>
              <a:lnSpc>
                <a:spcPct val="120000"/>
              </a:lnSpc>
              <a:spcBef>
                <a:spcPts val="600"/>
              </a:spcBef>
            </a:pPr>
            <a:r>
              <a:rPr lang="en-US" dirty="0"/>
              <a:t>Childcare assistance.</a:t>
            </a:r>
          </a:p>
          <a:p>
            <a:pPr lvl="1">
              <a:lnSpc>
                <a:spcPct val="120000"/>
              </a:lnSpc>
              <a:spcBef>
                <a:spcPts val="600"/>
              </a:spcBef>
            </a:pPr>
            <a:r>
              <a:rPr lang="en-US" dirty="0"/>
              <a:t>Emergency Backup Care, Childcare Referral Service, Children At Work, Dependent Care Flexible Spending Accounts.</a:t>
            </a:r>
          </a:p>
          <a:p>
            <a:pPr>
              <a:lnSpc>
                <a:spcPct val="120000"/>
              </a:lnSpc>
              <a:spcBef>
                <a:spcPts val="600"/>
              </a:spcBef>
            </a:pPr>
            <a:r>
              <a:rPr lang="en-US" dirty="0"/>
              <a:t>**Again, watch out for tax implications.</a:t>
            </a:r>
          </a:p>
          <a:p>
            <a:endParaRPr lang="en-US" dirty="0"/>
          </a:p>
        </p:txBody>
      </p:sp>
      <p:sp>
        <p:nvSpPr>
          <p:cNvPr id="4" name="Slide Number Placeholder 3">
            <a:extLst>
              <a:ext uri="{FF2B5EF4-FFF2-40B4-BE49-F238E27FC236}">
                <a16:creationId xmlns:a16="http://schemas.microsoft.com/office/drawing/2014/main" id="{FCC760D3-AA8C-416F-9CDA-E829425D9942}"/>
              </a:ext>
            </a:extLst>
          </p:cNvPr>
          <p:cNvSpPr>
            <a:spLocks noGrp="1"/>
          </p:cNvSpPr>
          <p:nvPr>
            <p:ph type="sldNum" sz="quarter" idx="4"/>
          </p:nvPr>
        </p:nvSpPr>
        <p:spPr/>
        <p:txBody>
          <a:bodyPr/>
          <a:lstStyle/>
          <a:p>
            <a:fld id="{D8BF7789-F67E-4C23-857B-6427B91591C1}" type="slidenum">
              <a:rPr lang="en-US" smtClean="0"/>
              <a:pPr/>
              <a:t>22</a:t>
            </a:fld>
            <a:endParaRPr lang="en-US" dirty="0"/>
          </a:p>
        </p:txBody>
      </p:sp>
      <p:sp>
        <p:nvSpPr>
          <p:cNvPr id="5" name="Date Placeholder 4">
            <a:extLst>
              <a:ext uri="{FF2B5EF4-FFF2-40B4-BE49-F238E27FC236}">
                <a16:creationId xmlns:a16="http://schemas.microsoft.com/office/drawing/2014/main" id="{46B81ECD-4AA4-476F-9F2A-5C6B62F4A304}"/>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66782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B410-44B7-45DE-B4A8-67A605E9FDE2}"/>
              </a:ext>
            </a:extLst>
          </p:cNvPr>
          <p:cNvSpPr>
            <a:spLocks noGrp="1"/>
          </p:cNvSpPr>
          <p:nvPr>
            <p:ph type="title"/>
          </p:nvPr>
        </p:nvSpPr>
        <p:spPr/>
        <p:txBody>
          <a:bodyPr>
            <a:normAutofit fontScale="90000"/>
          </a:bodyPr>
          <a:lstStyle/>
          <a:p>
            <a:r>
              <a:rPr lang="en-US" dirty="0"/>
              <a:t>Other Considerations When Attracting New Employees</a:t>
            </a:r>
          </a:p>
        </p:txBody>
      </p:sp>
      <p:sp>
        <p:nvSpPr>
          <p:cNvPr id="3" name="Content Placeholder 2">
            <a:extLst>
              <a:ext uri="{FF2B5EF4-FFF2-40B4-BE49-F238E27FC236}">
                <a16:creationId xmlns:a16="http://schemas.microsoft.com/office/drawing/2014/main" id="{E7410CFD-5A78-48BE-B6D8-BFF085F6AB70}"/>
              </a:ext>
            </a:extLst>
          </p:cNvPr>
          <p:cNvSpPr>
            <a:spLocks noGrp="1"/>
          </p:cNvSpPr>
          <p:nvPr>
            <p:ph idx="1"/>
          </p:nvPr>
        </p:nvSpPr>
        <p:spPr/>
        <p:txBody>
          <a:bodyPr>
            <a:normAutofit fontScale="85000" lnSpcReduction="10000"/>
          </a:bodyPr>
          <a:lstStyle/>
          <a:p>
            <a:r>
              <a:rPr lang="en-US" dirty="0"/>
              <a:t>Use virtual interviews/ job fairs – Train hiring managers on how to conduct virtual interviews. Consider providing hiring managers with scripts to ensure consistent messaging and that all relevant questions are asked.</a:t>
            </a:r>
          </a:p>
          <a:p>
            <a:r>
              <a:rPr lang="en-US" dirty="0"/>
              <a:t>Negotiate with candidates on creative compensation packages, i.e., phased-in salary increases.</a:t>
            </a:r>
          </a:p>
          <a:p>
            <a:r>
              <a:rPr lang="en-US" dirty="0"/>
              <a:t>Don’t forget current staff when paying higher wages for new employees.</a:t>
            </a:r>
          </a:p>
          <a:p>
            <a:r>
              <a:rPr lang="en-US" dirty="0">
                <a:solidFill>
                  <a:srgbClr val="FF0000"/>
                </a:solidFill>
              </a:rPr>
              <a:t>Watch for potential equal pay, disparate impact or disparate treatment issues.</a:t>
            </a:r>
          </a:p>
          <a:p>
            <a:r>
              <a:rPr lang="en-US" dirty="0">
                <a:solidFill>
                  <a:srgbClr val="FF0000"/>
                </a:solidFill>
              </a:rPr>
              <a:t>Watch for VALID restrictive covenants and navigate carefully and creatively to diminish related risks.</a:t>
            </a:r>
          </a:p>
          <a:p>
            <a:endParaRPr lang="en-US" dirty="0"/>
          </a:p>
        </p:txBody>
      </p:sp>
      <p:sp>
        <p:nvSpPr>
          <p:cNvPr id="4" name="Slide Number Placeholder 3">
            <a:extLst>
              <a:ext uri="{FF2B5EF4-FFF2-40B4-BE49-F238E27FC236}">
                <a16:creationId xmlns:a16="http://schemas.microsoft.com/office/drawing/2014/main" id="{9891E5D0-034A-4CBA-B8D4-E4A420B0E549}"/>
              </a:ext>
            </a:extLst>
          </p:cNvPr>
          <p:cNvSpPr>
            <a:spLocks noGrp="1"/>
          </p:cNvSpPr>
          <p:nvPr>
            <p:ph type="sldNum" sz="quarter" idx="4"/>
          </p:nvPr>
        </p:nvSpPr>
        <p:spPr/>
        <p:txBody>
          <a:bodyPr/>
          <a:lstStyle/>
          <a:p>
            <a:fld id="{D8BF7789-F67E-4C23-857B-6427B91591C1}" type="slidenum">
              <a:rPr lang="en-US" smtClean="0"/>
              <a:pPr/>
              <a:t>23</a:t>
            </a:fld>
            <a:endParaRPr lang="en-US" dirty="0"/>
          </a:p>
        </p:txBody>
      </p:sp>
      <p:sp>
        <p:nvSpPr>
          <p:cNvPr id="5" name="Date Placeholder 4">
            <a:extLst>
              <a:ext uri="{FF2B5EF4-FFF2-40B4-BE49-F238E27FC236}">
                <a16:creationId xmlns:a16="http://schemas.microsoft.com/office/drawing/2014/main" id="{4A3BC6C8-5C7E-4C5B-8FAB-8E81317AF06D}"/>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145005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407CA-A2B7-4EE4-BA99-D847B7B50CE3}"/>
              </a:ext>
            </a:extLst>
          </p:cNvPr>
          <p:cNvSpPr>
            <a:spLocks noGrp="1"/>
          </p:cNvSpPr>
          <p:nvPr>
            <p:ph type="title"/>
          </p:nvPr>
        </p:nvSpPr>
        <p:spPr/>
        <p:txBody>
          <a:bodyPr/>
          <a:lstStyle/>
          <a:p>
            <a:r>
              <a:rPr lang="en-US" dirty="0"/>
              <a:t>Union Obligations</a:t>
            </a:r>
          </a:p>
        </p:txBody>
      </p:sp>
      <p:sp>
        <p:nvSpPr>
          <p:cNvPr id="3" name="Content Placeholder 2">
            <a:extLst>
              <a:ext uri="{FF2B5EF4-FFF2-40B4-BE49-F238E27FC236}">
                <a16:creationId xmlns:a16="http://schemas.microsoft.com/office/drawing/2014/main" id="{575C43CF-3E96-420A-A347-949FFE48D239}"/>
              </a:ext>
            </a:extLst>
          </p:cNvPr>
          <p:cNvSpPr>
            <a:spLocks noGrp="1"/>
          </p:cNvSpPr>
          <p:nvPr>
            <p:ph idx="1"/>
          </p:nvPr>
        </p:nvSpPr>
        <p:spPr/>
        <p:txBody>
          <a:bodyPr/>
          <a:lstStyle/>
          <a:p>
            <a:r>
              <a:rPr lang="en-US" sz="2800" dirty="0"/>
              <a:t>For those under a CBA, the employer will likely need to bargain with the applicable union since these financial incentives and ideas/options trigger mandatory bargaining obligations --- while giving away more $$$ should not be much of a problem, there are workplace rules and policies and other legal issues that are involved here.  Careful consideration of any underlying collective bargaining issues is a must! </a:t>
            </a:r>
          </a:p>
          <a:p>
            <a:endParaRPr lang="en-US" dirty="0"/>
          </a:p>
        </p:txBody>
      </p:sp>
      <p:sp>
        <p:nvSpPr>
          <p:cNvPr id="4" name="Slide Number Placeholder 3">
            <a:extLst>
              <a:ext uri="{FF2B5EF4-FFF2-40B4-BE49-F238E27FC236}">
                <a16:creationId xmlns:a16="http://schemas.microsoft.com/office/drawing/2014/main" id="{F61AF76B-4E1A-498A-8772-D89943E0670D}"/>
              </a:ext>
            </a:extLst>
          </p:cNvPr>
          <p:cNvSpPr>
            <a:spLocks noGrp="1"/>
          </p:cNvSpPr>
          <p:nvPr>
            <p:ph type="sldNum" sz="quarter" idx="4"/>
          </p:nvPr>
        </p:nvSpPr>
        <p:spPr/>
        <p:txBody>
          <a:bodyPr/>
          <a:lstStyle/>
          <a:p>
            <a:fld id="{D8BF7789-F67E-4C23-857B-6427B91591C1}" type="slidenum">
              <a:rPr lang="en-US" smtClean="0"/>
              <a:pPr/>
              <a:t>24</a:t>
            </a:fld>
            <a:endParaRPr lang="en-US" dirty="0"/>
          </a:p>
        </p:txBody>
      </p:sp>
      <p:sp>
        <p:nvSpPr>
          <p:cNvPr id="5" name="Date Placeholder 4">
            <a:extLst>
              <a:ext uri="{FF2B5EF4-FFF2-40B4-BE49-F238E27FC236}">
                <a16:creationId xmlns:a16="http://schemas.microsoft.com/office/drawing/2014/main" id="{9B9C085B-E4AF-4F1F-9FE5-E0E047C27047}"/>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67148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5F8523-1BA6-42BF-A415-BCEE607869FD}"/>
              </a:ext>
            </a:extLst>
          </p:cNvPr>
          <p:cNvSpPr>
            <a:spLocks noGrp="1"/>
          </p:cNvSpPr>
          <p:nvPr>
            <p:ph type="subTitle" idx="1"/>
          </p:nvPr>
        </p:nvSpPr>
        <p:spPr/>
        <p:txBody>
          <a:bodyPr/>
          <a:lstStyle/>
          <a:p>
            <a:r>
              <a:rPr lang="en-US" dirty="0"/>
              <a:t>Thank you for joining us!</a:t>
            </a:r>
          </a:p>
        </p:txBody>
      </p:sp>
      <p:sp>
        <p:nvSpPr>
          <p:cNvPr id="6" name="Date Placeholder 5">
            <a:extLst>
              <a:ext uri="{FF2B5EF4-FFF2-40B4-BE49-F238E27FC236}">
                <a16:creationId xmlns:a16="http://schemas.microsoft.com/office/drawing/2014/main" id="{4316F440-BCCB-48D8-8699-2DA2658A96EB}"/>
              </a:ext>
            </a:extLst>
          </p:cNvPr>
          <p:cNvSpPr>
            <a:spLocks noGrp="1"/>
          </p:cNvSpPr>
          <p:nvPr>
            <p:ph type="dt" sz="half" idx="10"/>
          </p:nvPr>
        </p:nvSpPr>
        <p:spPr/>
        <p:txBody>
          <a:bodyPr/>
          <a:lstStyle/>
          <a:p>
            <a:r>
              <a:rPr lang="en-US"/>
              <a:t>Wednesday, September 28, 2022</a:t>
            </a:r>
            <a:endParaRPr lang="en-US" dirty="0"/>
          </a:p>
        </p:txBody>
      </p:sp>
      <p:sp>
        <p:nvSpPr>
          <p:cNvPr id="9" name="Content Placeholder 2">
            <a:extLst>
              <a:ext uri="{FF2B5EF4-FFF2-40B4-BE49-F238E27FC236}">
                <a16:creationId xmlns:a16="http://schemas.microsoft.com/office/drawing/2014/main" id="{84F39E7E-7B4C-4B6A-85E2-5339EEEFB60A}"/>
              </a:ext>
            </a:extLst>
          </p:cNvPr>
          <p:cNvSpPr txBox="1">
            <a:spLocks/>
          </p:cNvSpPr>
          <p:nvPr/>
        </p:nvSpPr>
        <p:spPr>
          <a:xfrm>
            <a:off x="3033909" y="5447696"/>
            <a:ext cx="4916291" cy="105112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0"/>
              </a:spcBef>
              <a:buClr>
                <a:srgbClr val="DF5327"/>
              </a:buClr>
              <a:buNone/>
            </a:pPr>
            <a:endParaRPr lang="en-US" sz="2000" dirty="0">
              <a:solidFill>
                <a:schemeClr val="bg1"/>
              </a:solidFill>
              <a:latin typeface="Manrope" pitchFamily="2" charset="0"/>
              <a:cs typeface="Calibri" panose="020F0502020204030204" pitchFamily="34" charset="0"/>
            </a:endParaRPr>
          </a:p>
          <a:p>
            <a:pPr marL="45720" indent="0">
              <a:lnSpc>
                <a:spcPct val="100000"/>
              </a:lnSpc>
              <a:spcBef>
                <a:spcPts val="0"/>
              </a:spcBef>
              <a:buClr>
                <a:srgbClr val="DF5327"/>
              </a:buClr>
              <a:buNone/>
            </a:pPr>
            <a:r>
              <a:rPr lang="en-US" sz="2000" b="1" dirty="0">
                <a:solidFill>
                  <a:schemeClr val="bg1"/>
                </a:solidFill>
                <a:latin typeface="Manrope" pitchFamily="2" charset="0"/>
                <a:cs typeface="Calibri" panose="020F0502020204030204" pitchFamily="34" charset="0"/>
              </a:rPr>
              <a:t>www.laborandemploymentlawupdate.com</a:t>
            </a:r>
          </a:p>
        </p:txBody>
      </p:sp>
      <p:sp>
        <p:nvSpPr>
          <p:cNvPr id="10" name="Content Placeholder 2">
            <a:extLst>
              <a:ext uri="{FF2B5EF4-FFF2-40B4-BE49-F238E27FC236}">
                <a16:creationId xmlns:a16="http://schemas.microsoft.com/office/drawing/2014/main" id="{90BE5E3D-2415-4BA5-A437-E1531D2D8596}"/>
              </a:ext>
            </a:extLst>
          </p:cNvPr>
          <p:cNvSpPr txBox="1">
            <a:spLocks/>
          </p:cNvSpPr>
          <p:nvPr/>
        </p:nvSpPr>
        <p:spPr>
          <a:xfrm>
            <a:off x="3033909" y="4396568"/>
            <a:ext cx="3535744" cy="1051128"/>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spcBef>
                <a:spcPts val="0"/>
              </a:spcBef>
              <a:buClr>
                <a:srgbClr val="DF5327"/>
              </a:buClr>
              <a:buNone/>
            </a:pPr>
            <a:r>
              <a:rPr lang="en-US" sz="2000" b="1" dirty="0">
                <a:solidFill>
                  <a:schemeClr val="bg1"/>
                </a:solidFill>
                <a:latin typeface="Manrope" pitchFamily="2" charset="0"/>
                <a:cs typeface="Calibri" panose="020F0502020204030204" pitchFamily="34" charset="0"/>
              </a:rPr>
              <a:t>Julie Proscia, Esq.</a:t>
            </a:r>
          </a:p>
          <a:p>
            <a:pPr marL="45720" indent="0">
              <a:lnSpc>
                <a:spcPct val="100000"/>
              </a:lnSpc>
              <a:spcBef>
                <a:spcPts val="0"/>
              </a:spcBef>
              <a:buClr>
                <a:srgbClr val="DF5327"/>
              </a:buClr>
              <a:buNone/>
            </a:pPr>
            <a:r>
              <a:rPr lang="en-US" sz="2000" dirty="0">
                <a:solidFill>
                  <a:schemeClr val="bg1"/>
                </a:solidFill>
                <a:latin typeface="Manrope" pitchFamily="2" charset="0"/>
                <a:cs typeface="Calibri" panose="020F0502020204030204" pitchFamily="34" charset="0"/>
              </a:rPr>
              <a:t>jproscia@smithamundsen.com </a:t>
            </a:r>
          </a:p>
          <a:p>
            <a:pPr marL="45720" indent="0">
              <a:lnSpc>
                <a:spcPct val="100000"/>
              </a:lnSpc>
              <a:spcBef>
                <a:spcPts val="0"/>
              </a:spcBef>
              <a:buClr>
                <a:srgbClr val="DF5327"/>
              </a:buClr>
              <a:buNone/>
            </a:pPr>
            <a:r>
              <a:rPr lang="en-US" sz="2000" dirty="0">
                <a:solidFill>
                  <a:schemeClr val="bg1"/>
                </a:solidFill>
                <a:latin typeface="Manrope" pitchFamily="2" charset="0"/>
                <a:cs typeface="Calibri" panose="020F0502020204030204" pitchFamily="34" charset="0"/>
              </a:rPr>
              <a:t>(630) 587-7911</a:t>
            </a:r>
          </a:p>
        </p:txBody>
      </p:sp>
      <p:pic>
        <p:nvPicPr>
          <p:cNvPr id="4" name="Picture 3" descr="A picture containing person, person, clothing, hairpiece&#10;&#10;Description automatically generated">
            <a:extLst>
              <a:ext uri="{FF2B5EF4-FFF2-40B4-BE49-F238E27FC236}">
                <a16:creationId xmlns:a16="http://schemas.microsoft.com/office/drawing/2014/main" id="{4C428DC0-6C8C-4358-A57F-2359729EC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01" y="3960857"/>
            <a:ext cx="1462917" cy="1922549"/>
          </a:xfrm>
          <a:prstGeom prst="rect">
            <a:avLst/>
          </a:prstGeom>
        </p:spPr>
      </p:pic>
    </p:spTree>
    <p:extLst>
      <p:ext uri="{BB962C8B-B14F-4D97-AF65-F5344CB8AC3E}">
        <p14:creationId xmlns:p14="http://schemas.microsoft.com/office/powerpoint/2010/main" val="164226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F8EB-895D-4EE8-8030-269D295084E6}"/>
              </a:ext>
            </a:extLst>
          </p:cNvPr>
          <p:cNvSpPr>
            <a:spLocks noGrp="1"/>
          </p:cNvSpPr>
          <p:nvPr>
            <p:ph type="title"/>
          </p:nvPr>
        </p:nvSpPr>
        <p:spPr/>
        <p:txBody>
          <a:bodyPr/>
          <a:lstStyle/>
          <a:p>
            <a:r>
              <a:rPr lang="en-US" dirty="0"/>
              <a:t>Workforce Statistics (cont’d)</a:t>
            </a:r>
          </a:p>
        </p:txBody>
      </p:sp>
      <p:sp>
        <p:nvSpPr>
          <p:cNvPr id="3" name="Content Placeholder 2">
            <a:extLst>
              <a:ext uri="{FF2B5EF4-FFF2-40B4-BE49-F238E27FC236}">
                <a16:creationId xmlns:a16="http://schemas.microsoft.com/office/drawing/2014/main" id="{C510BF94-FA74-4611-AF88-8E62B9CB4471}"/>
              </a:ext>
            </a:extLst>
          </p:cNvPr>
          <p:cNvSpPr>
            <a:spLocks noGrp="1"/>
          </p:cNvSpPr>
          <p:nvPr>
            <p:ph idx="1"/>
          </p:nvPr>
        </p:nvSpPr>
        <p:spPr/>
        <p:txBody>
          <a:bodyPr/>
          <a:lstStyle/>
          <a:p>
            <a:r>
              <a:rPr lang="en-US" dirty="0"/>
              <a:t>Between April of 2020 and March of 2021, the number of job seekers per job opening plummeted from 5 to just 1.2.</a:t>
            </a:r>
          </a:p>
          <a:p>
            <a:r>
              <a:rPr lang="en-US" dirty="0"/>
              <a:t>Economists blame lack of childcare, fear of the virus and extra unemployment insurance as keeping many workers on the sidelines.</a:t>
            </a:r>
          </a:p>
          <a:p>
            <a:r>
              <a:rPr lang="en-US" sz="1800" dirty="0"/>
              <a:t>Source: Wall Street Journal, June 2, 2021: “The Economic Recovery is Here.  It’s Unlike Anything You’ve Seen.”</a:t>
            </a:r>
          </a:p>
          <a:p>
            <a:endParaRPr lang="en-US" dirty="0"/>
          </a:p>
        </p:txBody>
      </p:sp>
      <p:sp>
        <p:nvSpPr>
          <p:cNvPr id="4" name="Slide Number Placeholder 3">
            <a:extLst>
              <a:ext uri="{FF2B5EF4-FFF2-40B4-BE49-F238E27FC236}">
                <a16:creationId xmlns:a16="http://schemas.microsoft.com/office/drawing/2014/main" id="{481926EF-D590-4FD7-AF57-047B13EAB3DF}"/>
              </a:ext>
            </a:extLst>
          </p:cNvPr>
          <p:cNvSpPr>
            <a:spLocks noGrp="1"/>
          </p:cNvSpPr>
          <p:nvPr>
            <p:ph type="sldNum" sz="quarter" idx="4"/>
          </p:nvPr>
        </p:nvSpPr>
        <p:spPr/>
        <p:txBody>
          <a:bodyPr/>
          <a:lstStyle/>
          <a:p>
            <a:fld id="{D8BF7789-F67E-4C23-857B-6427B91591C1}" type="slidenum">
              <a:rPr lang="en-US" smtClean="0"/>
              <a:pPr/>
              <a:t>3</a:t>
            </a:fld>
            <a:endParaRPr lang="en-US" dirty="0"/>
          </a:p>
        </p:txBody>
      </p:sp>
      <p:sp>
        <p:nvSpPr>
          <p:cNvPr id="5" name="Date Placeholder 4">
            <a:extLst>
              <a:ext uri="{FF2B5EF4-FFF2-40B4-BE49-F238E27FC236}">
                <a16:creationId xmlns:a16="http://schemas.microsoft.com/office/drawing/2014/main" id="{13AEA8A6-E117-45CD-B674-2EB0C78BCFC9}"/>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177653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AD6D-6CE9-41B4-9940-E733976E6043}"/>
              </a:ext>
            </a:extLst>
          </p:cNvPr>
          <p:cNvSpPr>
            <a:spLocks noGrp="1"/>
          </p:cNvSpPr>
          <p:nvPr>
            <p:ph type="title"/>
          </p:nvPr>
        </p:nvSpPr>
        <p:spPr/>
        <p:txBody>
          <a:bodyPr/>
          <a:lstStyle/>
          <a:p>
            <a:r>
              <a:rPr lang="en-US" dirty="0"/>
              <a:t>Recent CNBC Article – 08/06/21</a:t>
            </a:r>
          </a:p>
        </p:txBody>
      </p:sp>
      <p:sp>
        <p:nvSpPr>
          <p:cNvPr id="3" name="Content Placeholder 2">
            <a:extLst>
              <a:ext uri="{FF2B5EF4-FFF2-40B4-BE49-F238E27FC236}">
                <a16:creationId xmlns:a16="http://schemas.microsoft.com/office/drawing/2014/main" id="{F899ADDA-DD02-4F42-ABAA-94C9659C0E45}"/>
              </a:ext>
            </a:extLst>
          </p:cNvPr>
          <p:cNvSpPr>
            <a:spLocks noGrp="1"/>
          </p:cNvSpPr>
          <p:nvPr>
            <p:ph idx="1"/>
          </p:nvPr>
        </p:nvSpPr>
        <p:spPr/>
        <p:txBody>
          <a:bodyPr/>
          <a:lstStyle/>
          <a:p>
            <a:r>
              <a:rPr lang="en-US" dirty="0"/>
              <a:t>“Job placement site</a:t>
            </a:r>
            <a:r>
              <a:rPr lang="en-US" i="1" dirty="0"/>
              <a:t> Indeed </a:t>
            </a:r>
            <a:r>
              <a:rPr lang="en-US" dirty="0"/>
              <a:t>estimated there were 9.8 million job openings as of July 16, far more than the 8.7 million considered unemployed. </a:t>
            </a:r>
            <a:r>
              <a:rPr lang="en-US" b="1" dirty="0"/>
              <a:t>In a survey of 5,000 job seekers, however, the amount of those citing health concerns as a reason for not looking for a job declined, with a growing number citing a lack of need due to a financial cushion as the top response.”</a:t>
            </a:r>
          </a:p>
          <a:p>
            <a:endParaRPr lang="en-US" dirty="0"/>
          </a:p>
        </p:txBody>
      </p:sp>
      <p:sp>
        <p:nvSpPr>
          <p:cNvPr id="4" name="Slide Number Placeholder 3">
            <a:extLst>
              <a:ext uri="{FF2B5EF4-FFF2-40B4-BE49-F238E27FC236}">
                <a16:creationId xmlns:a16="http://schemas.microsoft.com/office/drawing/2014/main" id="{FBA18BAD-5AF9-4EED-A087-C6308265C20D}"/>
              </a:ext>
            </a:extLst>
          </p:cNvPr>
          <p:cNvSpPr>
            <a:spLocks noGrp="1"/>
          </p:cNvSpPr>
          <p:nvPr>
            <p:ph type="sldNum" sz="quarter" idx="4"/>
          </p:nvPr>
        </p:nvSpPr>
        <p:spPr/>
        <p:txBody>
          <a:bodyPr/>
          <a:lstStyle/>
          <a:p>
            <a:fld id="{D8BF7789-F67E-4C23-857B-6427B91591C1}" type="slidenum">
              <a:rPr lang="en-US" smtClean="0"/>
              <a:pPr/>
              <a:t>4</a:t>
            </a:fld>
            <a:endParaRPr lang="en-US" dirty="0"/>
          </a:p>
        </p:txBody>
      </p:sp>
      <p:sp>
        <p:nvSpPr>
          <p:cNvPr id="5" name="Date Placeholder 4">
            <a:extLst>
              <a:ext uri="{FF2B5EF4-FFF2-40B4-BE49-F238E27FC236}">
                <a16:creationId xmlns:a16="http://schemas.microsoft.com/office/drawing/2014/main" id="{566E4A1E-872C-440D-90DA-D26BD35781EB}"/>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382833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8894-E7F4-4DAD-A476-9EAA8828C7E1}"/>
              </a:ext>
            </a:extLst>
          </p:cNvPr>
          <p:cNvSpPr>
            <a:spLocks noGrp="1"/>
          </p:cNvSpPr>
          <p:nvPr>
            <p:ph type="title"/>
          </p:nvPr>
        </p:nvSpPr>
        <p:spPr/>
        <p:txBody>
          <a:bodyPr/>
          <a:lstStyle/>
          <a:p>
            <a:r>
              <a:rPr lang="en-US" dirty="0"/>
              <a:t>The Great Resignation</a:t>
            </a:r>
          </a:p>
        </p:txBody>
      </p:sp>
      <p:sp>
        <p:nvSpPr>
          <p:cNvPr id="3" name="Content Placeholder 2">
            <a:extLst>
              <a:ext uri="{FF2B5EF4-FFF2-40B4-BE49-F238E27FC236}">
                <a16:creationId xmlns:a16="http://schemas.microsoft.com/office/drawing/2014/main" id="{14B47B78-94AC-4F67-A1EC-37412970AA1A}"/>
              </a:ext>
            </a:extLst>
          </p:cNvPr>
          <p:cNvSpPr>
            <a:spLocks noGrp="1"/>
          </p:cNvSpPr>
          <p:nvPr>
            <p:ph idx="1"/>
          </p:nvPr>
        </p:nvSpPr>
        <p:spPr/>
        <p:txBody>
          <a:bodyPr/>
          <a:lstStyle/>
          <a:p>
            <a:r>
              <a:rPr lang="en-US" dirty="0"/>
              <a:t>Per U.S. Bureau of Labor Statistics, 4 million people quit their jobs in July of 2021.</a:t>
            </a:r>
          </a:p>
          <a:p>
            <a:r>
              <a:rPr lang="en-US" dirty="0"/>
              <a:t>At end of July, a record 10.9 million jobs were open</a:t>
            </a:r>
          </a:p>
          <a:p>
            <a:r>
              <a:rPr lang="en-US" dirty="0"/>
              <a:t>Highest rates amongst mid-career employees (age 30-45)</a:t>
            </a:r>
          </a:p>
          <a:p>
            <a:r>
              <a:rPr lang="en-US" dirty="0"/>
              <a:t>Greatest number in tech and healthcare</a:t>
            </a:r>
          </a:p>
          <a:p>
            <a:r>
              <a:rPr lang="en-US" sz="1800" i="1" dirty="0"/>
              <a:t>Source: September 15, 2021, Harvard Business Review, “Who is Driving the Great Resignation?”</a:t>
            </a:r>
          </a:p>
          <a:p>
            <a:endParaRPr lang="en-US" dirty="0"/>
          </a:p>
        </p:txBody>
      </p:sp>
      <p:sp>
        <p:nvSpPr>
          <p:cNvPr id="4" name="Slide Number Placeholder 3">
            <a:extLst>
              <a:ext uri="{FF2B5EF4-FFF2-40B4-BE49-F238E27FC236}">
                <a16:creationId xmlns:a16="http://schemas.microsoft.com/office/drawing/2014/main" id="{02F19710-8A97-41D3-9790-0A1326084B8A}"/>
              </a:ext>
            </a:extLst>
          </p:cNvPr>
          <p:cNvSpPr>
            <a:spLocks noGrp="1"/>
          </p:cNvSpPr>
          <p:nvPr>
            <p:ph type="sldNum" sz="quarter" idx="4"/>
          </p:nvPr>
        </p:nvSpPr>
        <p:spPr/>
        <p:txBody>
          <a:bodyPr/>
          <a:lstStyle/>
          <a:p>
            <a:fld id="{D8BF7789-F67E-4C23-857B-6427B91591C1}" type="slidenum">
              <a:rPr lang="en-US" smtClean="0"/>
              <a:pPr/>
              <a:t>5</a:t>
            </a:fld>
            <a:endParaRPr lang="en-US" dirty="0"/>
          </a:p>
        </p:txBody>
      </p:sp>
      <p:sp>
        <p:nvSpPr>
          <p:cNvPr id="5" name="Date Placeholder 4">
            <a:extLst>
              <a:ext uri="{FF2B5EF4-FFF2-40B4-BE49-F238E27FC236}">
                <a16:creationId xmlns:a16="http://schemas.microsoft.com/office/drawing/2014/main" id="{5EB34A32-DE07-452A-93B6-CAE14D0629F9}"/>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07419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0A5A-ED97-401B-A426-9E8701610AA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09CB0A0-F487-46B5-B0BB-2F28408951EE}"/>
              </a:ext>
            </a:extLst>
          </p:cNvPr>
          <p:cNvSpPr>
            <a:spLocks noGrp="1"/>
          </p:cNvSpPr>
          <p:nvPr>
            <p:ph idx="1"/>
          </p:nvPr>
        </p:nvSpPr>
        <p:spPr/>
        <p:txBody>
          <a:bodyPr>
            <a:normAutofit fontScale="85000" lnSpcReduction="20000"/>
          </a:bodyPr>
          <a:lstStyle/>
          <a:p>
            <a:r>
              <a:rPr lang="en-US" dirty="0"/>
              <a:t>Examine the pros and cons of offering remote work options.</a:t>
            </a:r>
          </a:p>
          <a:p>
            <a:r>
              <a:rPr lang="en-US" dirty="0"/>
              <a:t>Analyze the ‘fine print’ of signing/retention and perfect attendance bonuses.</a:t>
            </a:r>
          </a:p>
          <a:p>
            <a:r>
              <a:rPr lang="en-US" dirty="0"/>
              <a:t>Describe how gift and prize drawings can trigger unique state gambling laws.</a:t>
            </a:r>
          </a:p>
          <a:p>
            <a:r>
              <a:rPr lang="en-US" dirty="0"/>
              <a:t>Explain the difference between deferred compensation and retention bonuses.</a:t>
            </a:r>
          </a:p>
          <a:p>
            <a:r>
              <a:rPr lang="en-US" dirty="0"/>
              <a:t>Demonstrate how to implement a formal policy with flexible scheduling.</a:t>
            </a:r>
          </a:p>
          <a:p>
            <a:r>
              <a:rPr lang="en-US" dirty="0"/>
              <a:t>Discuss relaxation of traditional non-compete agreements.</a:t>
            </a:r>
          </a:p>
          <a:p>
            <a:r>
              <a:rPr lang="en-US" dirty="0"/>
              <a:t>Illustrate potential pitfalls of temporary relaxation of background checks.</a:t>
            </a:r>
          </a:p>
          <a:p>
            <a:r>
              <a:rPr lang="en-US" dirty="0"/>
              <a:t>Illustrate potential pitfalls of relaxing drug tests and screening.</a:t>
            </a:r>
          </a:p>
          <a:p>
            <a:endParaRPr lang="en-US" dirty="0"/>
          </a:p>
        </p:txBody>
      </p:sp>
      <p:sp>
        <p:nvSpPr>
          <p:cNvPr id="4" name="Slide Number Placeholder 3">
            <a:extLst>
              <a:ext uri="{FF2B5EF4-FFF2-40B4-BE49-F238E27FC236}">
                <a16:creationId xmlns:a16="http://schemas.microsoft.com/office/drawing/2014/main" id="{0D02AA34-7324-4CAF-91B9-C05A76244E95}"/>
              </a:ext>
            </a:extLst>
          </p:cNvPr>
          <p:cNvSpPr>
            <a:spLocks noGrp="1"/>
          </p:cNvSpPr>
          <p:nvPr>
            <p:ph type="sldNum" sz="quarter" idx="4"/>
          </p:nvPr>
        </p:nvSpPr>
        <p:spPr/>
        <p:txBody>
          <a:bodyPr/>
          <a:lstStyle/>
          <a:p>
            <a:fld id="{D8BF7789-F67E-4C23-857B-6427B91591C1}" type="slidenum">
              <a:rPr lang="en-US" smtClean="0"/>
              <a:pPr/>
              <a:t>6</a:t>
            </a:fld>
            <a:endParaRPr lang="en-US" dirty="0"/>
          </a:p>
        </p:txBody>
      </p:sp>
      <p:sp>
        <p:nvSpPr>
          <p:cNvPr id="5" name="Date Placeholder 4">
            <a:extLst>
              <a:ext uri="{FF2B5EF4-FFF2-40B4-BE49-F238E27FC236}">
                <a16:creationId xmlns:a16="http://schemas.microsoft.com/office/drawing/2014/main" id="{30B4DE4F-6AF9-445C-AE98-26FF8276D303}"/>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46455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04F3-3B00-4A2F-B36F-0FF8F1632B34}"/>
              </a:ext>
            </a:extLst>
          </p:cNvPr>
          <p:cNvSpPr>
            <a:spLocks noGrp="1"/>
          </p:cNvSpPr>
          <p:nvPr>
            <p:ph type="title"/>
          </p:nvPr>
        </p:nvSpPr>
        <p:spPr/>
        <p:txBody>
          <a:bodyPr/>
          <a:lstStyle/>
          <a:p>
            <a:r>
              <a:rPr lang="en-US" dirty="0"/>
              <a:t>Remote Work</a:t>
            </a:r>
          </a:p>
        </p:txBody>
      </p:sp>
      <p:sp>
        <p:nvSpPr>
          <p:cNvPr id="3" name="Content Placeholder 2">
            <a:extLst>
              <a:ext uri="{FF2B5EF4-FFF2-40B4-BE49-F238E27FC236}">
                <a16:creationId xmlns:a16="http://schemas.microsoft.com/office/drawing/2014/main" id="{3475210F-C005-434A-8DC2-4FEE89700991}"/>
              </a:ext>
            </a:extLst>
          </p:cNvPr>
          <p:cNvSpPr>
            <a:spLocks noGrp="1"/>
          </p:cNvSpPr>
          <p:nvPr>
            <p:ph idx="1"/>
          </p:nvPr>
        </p:nvSpPr>
        <p:spPr/>
        <p:txBody>
          <a:bodyPr>
            <a:normAutofit lnSpcReduction="10000"/>
          </a:bodyPr>
          <a:lstStyle/>
          <a:p>
            <a:r>
              <a:rPr lang="en-US" dirty="0"/>
              <a:t>Generally, employers can permit remote work on any schedule that the employer deems appropriate and for employees based on a certain location, department, position or any other legitimate business reason --- but, need to ensure there is no unlawful disparate treatment or disparate impact.  </a:t>
            </a:r>
          </a:p>
          <a:p>
            <a:r>
              <a:rPr lang="en-US" dirty="0"/>
              <a:t>Hybrid, Full, Temporary or Indefinite.  Can and likely will change over time… </a:t>
            </a:r>
          </a:p>
          <a:p>
            <a:r>
              <a:rPr lang="en-US" dirty="0"/>
              <a:t>There may be income tax and unemployment issues triggered here.</a:t>
            </a:r>
          </a:p>
          <a:p>
            <a:endParaRPr lang="en-US" dirty="0"/>
          </a:p>
        </p:txBody>
      </p:sp>
      <p:sp>
        <p:nvSpPr>
          <p:cNvPr id="4" name="Slide Number Placeholder 3">
            <a:extLst>
              <a:ext uri="{FF2B5EF4-FFF2-40B4-BE49-F238E27FC236}">
                <a16:creationId xmlns:a16="http://schemas.microsoft.com/office/drawing/2014/main" id="{43E3F479-5427-4F8C-96D1-DE47A31ADA4F}"/>
              </a:ext>
            </a:extLst>
          </p:cNvPr>
          <p:cNvSpPr>
            <a:spLocks noGrp="1"/>
          </p:cNvSpPr>
          <p:nvPr>
            <p:ph type="sldNum" sz="quarter" idx="4"/>
          </p:nvPr>
        </p:nvSpPr>
        <p:spPr/>
        <p:txBody>
          <a:bodyPr/>
          <a:lstStyle/>
          <a:p>
            <a:fld id="{D8BF7789-F67E-4C23-857B-6427B91591C1}" type="slidenum">
              <a:rPr lang="en-US" smtClean="0"/>
              <a:pPr/>
              <a:t>7</a:t>
            </a:fld>
            <a:endParaRPr lang="en-US" dirty="0"/>
          </a:p>
        </p:txBody>
      </p:sp>
      <p:sp>
        <p:nvSpPr>
          <p:cNvPr id="5" name="Date Placeholder 4">
            <a:extLst>
              <a:ext uri="{FF2B5EF4-FFF2-40B4-BE49-F238E27FC236}">
                <a16:creationId xmlns:a16="http://schemas.microsoft.com/office/drawing/2014/main" id="{8E47A19B-6F3A-41B5-AF6D-1A2EAEF76436}"/>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49933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6027-9B06-494C-82F9-5AF484D98526}"/>
              </a:ext>
            </a:extLst>
          </p:cNvPr>
          <p:cNvSpPr>
            <a:spLocks noGrp="1"/>
          </p:cNvSpPr>
          <p:nvPr>
            <p:ph type="title"/>
          </p:nvPr>
        </p:nvSpPr>
        <p:spPr/>
        <p:txBody>
          <a:bodyPr>
            <a:normAutofit fontScale="90000"/>
          </a:bodyPr>
          <a:lstStyle/>
          <a:p>
            <a:r>
              <a:rPr lang="en-US" dirty="0"/>
              <a:t>Signing, Retention, Referral &amp; Perfect Attendance Bonuses</a:t>
            </a:r>
          </a:p>
        </p:txBody>
      </p:sp>
      <p:sp>
        <p:nvSpPr>
          <p:cNvPr id="3" name="Content Placeholder 2">
            <a:extLst>
              <a:ext uri="{FF2B5EF4-FFF2-40B4-BE49-F238E27FC236}">
                <a16:creationId xmlns:a16="http://schemas.microsoft.com/office/drawing/2014/main" id="{2F1E7C0B-DC5B-48A9-966C-6D4F0FAC2223}"/>
              </a:ext>
            </a:extLst>
          </p:cNvPr>
          <p:cNvSpPr>
            <a:spLocks noGrp="1"/>
          </p:cNvSpPr>
          <p:nvPr>
            <p:ph idx="1"/>
          </p:nvPr>
        </p:nvSpPr>
        <p:spPr/>
        <p:txBody>
          <a:bodyPr/>
          <a:lstStyle/>
          <a:p>
            <a:r>
              <a:rPr lang="en-US" sz="2800" dirty="0"/>
              <a:t>Can be effective, but riddled with potential wage/hour traps (primarily involving OT calculations and wage payment obligations).</a:t>
            </a:r>
          </a:p>
          <a:p>
            <a:pPr marL="0" indent="0">
              <a:buNone/>
            </a:pPr>
            <a:endParaRPr lang="en-US" sz="2000" dirty="0"/>
          </a:p>
          <a:p>
            <a:r>
              <a:rPr lang="en-US" sz="2800" dirty="0"/>
              <a:t>If a bonus is a gift then it does not need to be included in the regular rate of pay and no additional overtime calculation is necessary.  And… If a non-gift bonus is paid as a percentage of total earnings then you would not need to calculate additional overtime because the OT is already “baked in” to the calculus.</a:t>
            </a:r>
          </a:p>
          <a:p>
            <a:endParaRPr lang="en-US" dirty="0"/>
          </a:p>
        </p:txBody>
      </p:sp>
      <p:sp>
        <p:nvSpPr>
          <p:cNvPr id="4" name="Slide Number Placeholder 3">
            <a:extLst>
              <a:ext uri="{FF2B5EF4-FFF2-40B4-BE49-F238E27FC236}">
                <a16:creationId xmlns:a16="http://schemas.microsoft.com/office/drawing/2014/main" id="{DB041B9E-7A84-443B-B615-795F0613391B}"/>
              </a:ext>
            </a:extLst>
          </p:cNvPr>
          <p:cNvSpPr>
            <a:spLocks noGrp="1"/>
          </p:cNvSpPr>
          <p:nvPr>
            <p:ph type="sldNum" sz="quarter" idx="4"/>
          </p:nvPr>
        </p:nvSpPr>
        <p:spPr/>
        <p:txBody>
          <a:bodyPr/>
          <a:lstStyle/>
          <a:p>
            <a:fld id="{D8BF7789-F67E-4C23-857B-6427B91591C1}" type="slidenum">
              <a:rPr lang="en-US" smtClean="0"/>
              <a:pPr/>
              <a:t>8</a:t>
            </a:fld>
            <a:endParaRPr lang="en-US" dirty="0"/>
          </a:p>
        </p:txBody>
      </p:sp>
      <p:sp>
        <p:nvSpPr>
          <p:cNvPr id="5" name="Date Placeholder 4">
            <a:extLst>
              <a:ext uri="{FF2B5EF4-FFF2-40B4-BE49-F238E27FC236}">
                <a16:creationId xmlns:a16="http://schemas.microsoft.com/office/drawing/2014/main" id="{FA6EB61B-EDA3-4CFE-9CFB-E3E9ABB274D9}"/>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4448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7B37-AFCF-4637-97D2-610E49195C58}"/>
              </a:ext>
            </a:extLst>
          </p:cNvPr>
          <p:cNvSpPr>
            <a:spLocks noGrp="1"/>
          </p:cNvSpPr>
          <p:nvPr>
            <p:ph type="title"/>
          </p:nvPr>
        </p:nvSpPr>
        <p:spPr/>
        <p:txBody>
          <a:bodyPr>
            <a:noAutofit/>
          </a:bodyPr>
          <a:lstStyle/>
          <a:p>
            <a:r>
              <a:rPr lang="en-US" sz="4000" dirty="0"/>
              <a:t>Signing, Retention, Referral &amp; Perfect Attendance Bonuses (cont’d)</a:t>
            </a:r>
          </a:p>
        </p:txBody>
      </p:sp>
      <p:sp>
        <p:nvSpPr>
          <p:cNvPr id="3" name="Content Placeholder 2">
            <a:extLst>
              <a:ext uri="{FF2B5EF4-FFF2-40B4-BE49-F238E27FC236}">
                <a16:creationId xmlns:a16="http://schemas.microsoft.com/office/drawing/2014/main" id="{523A82E2-F8BE-45A3-83F7-42CE4CC486D3}"/>
              </a:ext>
            </a:extLst>
          </p:cNvPr>
          <p:cNvSpPr>
            <a:spLocks noGrp="1"/>
          </p:cNvSpPr>
          <p:nvPr>
            <p:ph idx="1"/>
          </p:nvPr>
        </p:nvSpPr>
        <p:spPr/>
        <p:txBody>
          <a:bodyPr>
            <a:normAutofit lnSpcReduction="10000"/>
          </a:bodyPr>
          <a:lstStyle/>
          <a:p>
            <a:r>
              <a:rPr lang="en-US" sz="3200" u="sng" dirty="0"/>
              <a:t>But</a:t>
            </a:r>
            <a:r>
              <a:rPr lang="en-US" sz="3200" dirty="0"/>
              <a:t>, as soon as a </a:t>
            </a:r>
            <a:r>
              <a:rPr lang="en-US" sz="3200" i="1" u="sng" dirty="0"/>
              <a:t>condition</a:t>
            </a:r>
            <a:r>
              <a:rPr lang="en-US" sz="3200" dirty="0"/>
              <a:t> is placed on the payout…</a:t>
            </a:r>
          </a:p>
          <a:p>
            <a:pPr lvl="1"/>
            <a:r>
              <a:rPr lang="en-US" dirty="0"/>
              <a:t>(i.e., a condition that the employee must be employed at the time the payment is made, perform some sort of function or take certain action or refrain from certain permissible conduct, and/or tied to a certain length of service), then the OT “regular rate of pay” calculus is impacted.  </a:t>
            </a:r>
          </a:p>
          <a:p>
            <a:r>
              <a:rPr lang="en-US" sz="3200" dirty="0"/>
              <a:t>The bonus paid will become part of “regular rate of wages” for overtime calculation purposes if and when OT is worked during the period that covers the bonus payment.</a:t>
            </a:r>
          </a:p>
        </p:txBody>
      </p:sp>
      <p:sp>
        <p:nvSpPr>
          <p:cNvPr id="4" name="Slide Number Placeholder 3">
            <a:extLst>
              <a:ext uri="{FF2B5EF4-FFF2-40B4-BE49-F238E27FC236}">
                <a16:creationId xmlns:a16="http://schemas.microsoft.com/office/drawing/2014/main" id="{5A410605-2760-4BE4-A433-FF6CEE32DD50}"/>
              </a:ext>
            </a:extLst>
          </p:cNvPr>
          <p:cNvSpPr>
            <a:spLocks noGrp="1"/>
          </p:cNvSpPr>
          <p:nvPr>
            <p:ph type="sldNum" sz="quarter" idx="4"/>
          </p:nvPr>
        </p:nvSpPr>
        <p:spPr/>
        <p:txBody>
          <a:bodyPr/>
          <a:lstStyle/>
          <a:p>
            <a:fld id="{D8BF7789-F67E-4C23-857B-6427B91591C1}" type="slidenum">
              <a:rPr lang="en-US" smtClean="0"/>
              <a:pPr/>
              <a:t>9</a:t>
            </a:fld>
            <a:endParaRPr lang="en-US" dirty="0"/>
          </a:p>
        </p:txBody>
      </p:sp>
      <p:sp>
        <p:nvSpPr>
          <p:cNvPr id="5" name="Date Placeholder 4">
            <a:extLst>
              <a:ext uri="{FF2B5EF4-FFF2-40B4-BE49-F238E27FC236}">
                <a16:creationId xmlns:a16="http://schemas.microsoft.com/office/drawing/2014/main" id="{17A70A71-A16D-40A1-8820-484F3A4BBEB4}"/>
              </a:ext>
            </a:extLst>
          </p:cNvPr>
          <p:cNvSpPr>
            <a:spLocks noGrp="1"/>
          </p:cNvSpPr>
          <p:nvPr>
            <p:ph type="dt" sz="half" idx="2"/>
          </p:nvPr>
        </p:nvSpPr>
        <p:spPr/>
        <p:txBody>
          <a:bodyPr/>
          <a:lstStyle/>
          <a:p>
            <a:r>
              <a:rPr lang="en-US"/>
              <a:t>Wednesday, September 28, 2022</a:t>
            </a:r>
            <a:endParaRPr lang="en-US" dirty="0"/>
          </a:p>
        </p:txBody>
      </p:sp>
    </p:spTree>
    <p:extLst>
      <p:ext uri="{BB962C8B-B14F-4D97-AF65-F5344CB8AC3E}">
        <p14:creationId xmlns:p14="http://schemas.microsoft.com/office/powerpoint/2010/main" val="2315828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16384</TotalTime>
  <Words>2457</Words>
  <Application>Microsoft Office PowerPoint</Application>
  <PresentationFormat>Widescreen</PresentationFormat>
  <Paragraphs>195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Manrope</vt:lpstr>
      <vt:lpstr>Open Sans</vt:lpstr>
      <vt:lpstr>Office Theme</vt:lpstr>
      <vt:lpstr>Recruiting, Hiring and Retaining Employees: How to Attract Top Candidates while Avoiding Legal Pitfalls</vt:lpstr>
      <vt:lpstr>Workforce Statistics</vt:lpstr>
      <vt:lpstr>Workforce Statistics (cont’d)</vt:lpstr>
      <vt:lpstr>Recent CNBC Article – 08/06/21</vt:lpstr>
      <vt:lpstr>The Great Resignation</vt:lpstr>
      <vt:lpstr>Objectives</vt:lpstr>
      <vt:lpstr>Remote Work</vt:lpstr>
      <vt:lpstr>Signing, Retention, Referral &amp; Perfect Attendance Bonuses</vt:lpstr>
      <vt:lpstr>Signing, Retention, Referral &amp; Perfect Attendance Bonuses (cont’d)</vt:lpstr>
      <vt:lpstr>Signing, Retention, Referral &amp; Perfect Attendance Bonuses (cont’d)</vt:lpstr>
      <vt:lpstr>Quick Note on Referral Bonuses</vt:lpstr>
      <vt:lpstr>Forgivable Loan</vt:lpstr>
      <vt:lpstr>Let’s Talk About Gifts &amp; Prize Drawings</vt:lpstr>
      <vt:lpstr>SAMPLE HR Policy re: Employee Incentives</vt:lpstr>
      <vt:lpstr>Flexible Schedules</vt:lpstr>
      <vt:lpstr>Restrictive Covenant Agreements</vt:lpstr>
      <vt:lpstr>Background Checks</vt:lpstr>
      <vt:lpstr>Background Checks (cont’d)</vt:lpstr>
      <vt:lpstr>Drug Tests &amp; Screening</vt:lpstr>
      <vt:lpstr>Drug Tests &amp; Screening (cont’d)</vt:lpstr>
      <vt:lpstr>Other Ideas (May be “Good” or “Bad” for Your Business)</vt:lpstr>
      <vt:lpstr>Other Ideas (May be “Good” or “Bad” for Your Business) (cont’d)</vt:lpstr>
      <vt:lpstr>Other Considerations When Attracting New Employees</vt:lpstr>
      <vt:lpstr>Union Obligations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Wallner</dc:creator>
  <cp:lastModifiedBy>SmithAmundsen</cp:lastModifiedBy>
  <cp:revision>86</cp:revision>
  <dcterms:created xsi:type="dcterms:W3CDTF">2022-03-17T21:38:21Z</dcterms:created>
  <dcterms:modified xsi:type="dcterms:W3CDTF">2022-09-26T19:13:40Z</dcterms:modified>
</cp:coreProperties>
</file>